
<file path=[Content_Types].xml><?xml version="1.0" encoding="utf-8"?>
<Types xmlns="http://schemas.openxmlformats.org/package/2006/content-types">
  <Override PartName="/ppt/slides/slide6.xml" ContentType="application/vnd.openxmlformats-officedocument.presentationml.slide+xml"/>
  <Override PartName="/ppt/diagrams/colors1.xml" ContentType="application/vnd.openxmlformats-officedocument.drawingml.diagramColors+xml"/>
  <Override PartName="/ppt/notesSlides/notesSlide2.xml" ContentType="application/vnd.openxmlformats-officedocument.presentationml.notesSlide+xml"/>
  <Default Extension="svg" ContentType="image/svg+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3"/>
  </p:notesMasterIdLst>
  <p:sldIdLst>
    <p:sldId id="256" r:id="rId3"/>
    <p:sldId id="274"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5" r:id="rId22"/>
  </p:sldIdLst>
  <p:sldSz cx="18288000" cy="10287000"/>
  <p:notesSz cx="6858000" cy="9144000"/>
  <p:embeddedFontLst>
    <p:embeddedFont>
      <p:font typeface="Calibri" pitchFamily="34" charset="0"/>
      <p:regular r:id="rId24"/>
      <p:bold r:id="rId25"/>
      <p:italic r:id="rId26"/>
      <p:boldItalic r:id="rId27"/>
    </p:embeddedFont>
    <p:embeddedFont>
      <p:font typeface="Open Sans" charset="0"/>
      <p:regular r:id="rId28"/>
    </p:embeddedFont>
    <p:embeddedFont>
      <p:font typeface="Open Sans Bold" charset="0"/>
      <p:regular r:id="rId29"/>
    </p:embeddedFont>
    <p:embeddedFont>
      <p:font typeface="Canva Sans" charset="0"/>
      <p:regular r:id="rId30"/>
    </p:embeddedFont>
    <p:embeddedFont>
      <p:font typeface="Canva Sans Bold" charset="0"/>
      <p:regular r:id="rId31"/>
    </p:embeddedFont>
    <p:embeddedFont>
      <p:font typeface="Tahoma" pitchFamily="34" charset="0"/>
      <p:regular r:id="rId32"/>
      <p:bold r:id="rId33"/>
    </p:embeddedFont>
    <p:embeddedFont>
      <p:font typeface="Calibri Light" pitchFamily="34" charset="0"/>
      <p:regular r:id="rId34"/>
      <p: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D7B26C5-4107-4FEC-AEDC-1716B250A1EF}">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p:scale>
          <a:sx n="70" d="100"/>
          <a:sy n="70" d="100"/>
        </p:scale>
        <p:origin x="-774" y="-1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3DFC74-2339-441B-BFBE-C576DEB80C14}" type="doc">
      <dgm:prSet loTypeId="urn:microsoft.com/office/officeart/2011/layout/TabList" loCatId="list" qsTypeId="urn:microsoft.com/office/officeart/2005/8/quickstyle/3d1" qsCatId="3D" csTypeId="urn:microsoft.com/office/officeart/2005/8/colors/colorful2" csCatId="colorful" phldr="1"/>
      <dgm:spPr/>
      <dgm:t>
        <a:bodyPr/>
        <a:lstStyle/>
        <a:p>
          <a:endParaRPr lang="en-IN"/>
        </a:p>
      </dgm:t>
    </dgm:pt>
    <dgm:pt modelId="{FB3E7397-3CC1-4898-A60F-18F96CED42DE}">
      <dgm:prSet phldrT="[Text]" custT="1"/>
      <dgm:spPr/>
      <dgm:t>
        <a:bodyPr/>
        <a:lstStyle/>
        <a:p>
          <a:r>
            <a:rPr lang="en-IN" sz="2800" dirty="0"/>
            <a:t>2020</a:t>
          </a:r>
        </a:p>
      </dgm:t>
    </dgm:pt>
    <dgm:pt modelId="{53384DDE-FC22-4E6E-B4FF-050EB7AE06CD}" type="parTrans" cxnId="{C7F1E895-FCF8-4BE3-B7F2-710F8178B995}">
      <dgm:prSet/>
      <dgm:spPr/>
      <dgm:t>
        <a:bodyPr/>
        <a:lstStyle/>
        <a:p>
          <a:endParaRPr lang="en-IN" sz="1400"/>
        </a:p>
      </dgm:t>
    </dgm:pt>
    <dgm:pt modelId="{8A5E56EA-005A-4D7E-91DF-A444452EF064}" type="sibTrans" cxnId="{C7F1E895-FCF8-4BE3-B7F2-710F8178B995}">
      <dgm:prSet/>
      <dgm:spPr/>
      <dgm:t>
        <a:bodyPr/>
        <a:lstStyle/>
        <a:p>
          <a:endParaRPr lang="en-IN" sz="1400"/>
        </a:p>
      </dgm:t>
    </dgm:pt>
    <dgm:pt modelId="{9094C8F9-2118-4B21-AC6E-71D6FC3A71B4}">
      <dgm:prSet phldrT="[Text]" custT="1"/>
      <dgm:spPr/>
      <dgm:t>
        <a:bodyPr/>
        <a:lstStyle/>
        <a:p>
          <a:pPr>
            <a:buFont typeface="Wingdings" panose="05000000000000000000" pitchFamily="2" charset="2"/>
            <a:buChar char="ü"/>
          </a:pPr>
          <a:r>
            <a:rPr lang="en-IN" sz="1800" dirty="0">
              <a:latin typeface="Tahoma" panose="020B0604030504040204" pitchFamily="34" charset="0"/>
              <a:ea typeface="Tahoma" panose="020B0604030504040204" pitchFamily="34" charset="0"/>
              <a:cs typeface="Tahoma" panose="020B0604030504040204" pitchFamily="34" charset="0"/>
            </a:rPr>
            <a:t>1.7 MB data per sec</a:t>
          </a:r>
        </a:p>
        <a:p>
          <a:pPr>
            <a:buFont typeface="Wingdings" panose="05000000000000000000" pitchFamily="2" charset="2"/>
            <a:buChar char="ü"/>
          </a:pPr>
          <a:r>
            <a:rPr lang="en-IN" sz="1800" dirty="0">
              <a:latin typeface="Tahoma" panose="020B0604030504040204" pitchFamily="34" charset="0"/>
              <a:ea typeface="Tahoma" panose="020B0604030504040204" pitchFamily="34" charset="0"/>
              <a:cs typeface="Tahoma" panose="020B0604030504040204" pitchFamily="34" charset="0"/>
            </a:rPr>
            <a:t>2.5 quintillion bytes per day</a:t>
          </a:r>
          <a:endParaRPr lang="en-IN" sz="1800" dirty="0"/>
        </a:p>
      </dgm:t>
    </dgm:pt>
    <dgm:pt modelId="{6EF39DCA-F67B-45DE-AC47-9026C69254C4}" type="parTrans" cxnId="{E204B972-B4A0-4002-BA72-DC6002A569AE}">
      <dgm:prSet/>
      <dgm:spPr/>
      <dgm:t>
        <a:bodyPr/>
        <a:lstStyle/>
        <a:p>
          <a:endParaRPr lang="en-IN" sz="1400"/>
        </a:p>
      </dgm:t>
    </dgm:pt>
    <dgm:pt modelId="{62416B55-C214-43F6-A224-6990B7244900}" type="sibTrans" cxnId="{E204B972-B4A0-4002-BA72-DC6002A569AE}">
      <dgm:prSet/>
      <dgm:spPr/>
      <dgm:t>
        <a:bodyPr/>
        <a:lstStyle/>
        <a:p>
          <a:endParaRPr lang="en-IN" sz="1400"/>
        </a:p>
      </dgm:t>
    </dgm:pt>
    <dgm:pt modelId="{2E823A81-1EEB-4BB5-9E22-16A74F5F3F0D}" type="pres">
      <dgm:prSet presAssocID="{8A3DFC74-2339-441B-BFBE-C576DEB80C14}" presName="Name0" presStyleCnt="0">
        <dgm:presLayoutVars>
          <dgm:chMax/>
          <dgm:chPref val="3"/>
          <dgm:dir/>
          <dgm:animOne val="branch"/>
          <dgm:animLvl val="lvl"/>
        </dgm:presLayoutVars>
      </dgm:prSet>
      <dgm:spPr/>
      <dgm:t>
        <a:bodyPr/>
        <a:lstStyle/>
        <a:p>
          <a:endParaRPr lang="en-US"/>
        </a:p>
      </dgm:t>
    </dgm:pt>
    <dgm:pt modelId="{CEC61C3C-6B90-4AA0-8D57-C04DE5770445}" type="pres">
      <dgm:prSet presAssocID="{FB3E7397-3CC1-4898-A60F-18F96CED42DE}" presName="composite" presStyleCnt="0"/>
      <dgm:spPr/>
    </dgm:pt>
    <dgm:pt modelId="{2DF9C410-8F27-4D81-82E8-A1FE50CCF0FC}" type="pres">
      <dgm:prSet presAssocID="{FB3E7397-3CC1-4898-A60F-18F96CED42DE}" presName="FirstChild" presStyleLbl="revTx" presStyleIdx="0" presStyleCnt="1">
        <dgm:presLayoutVars>
          <dgm:chMax val="0"/>
          <dgm:chPref val="0"/>
          <dgm:bulletEnabled val="1"/>
        </dgm:presLayoutVars>
      </dgm:prSet>
      <dgm:spPr/>
      <dgm:t>
        <a:bodyPr/>
        <a:lstStyle/>
        <a:p>
          <a:endParaRPr lang="en-US"/>
        </a:p>
      </dgm:t>
    </dgm:pt>
    <dgm:pt modelId="{65C041B8-2808-4ED4-A09F-22F2502CC5C9}" type="pres">
      <dgm:prSet presAssocID="{FB3E7397-3CC1-4898-A60F-18F96CED42DE}" presName="Parent" presStyleLbl="alignNode1" presStyleIdx="0" presStyleCnt="1" custScaleX="93369" custScaleY="43442" custLinFactNeighborY="28518">
        <dgm:presLayoutVars>
          <dgm:chMax val="3"/>
          <dgm:chPref val="3"/>
          <dgm:bulletEnabled val="1"/>
        </dgm:presLayoutVars>
      </dgm:prSet>
      <dgm:spPr/>
      <dgm:t>
        <a:bodyPr/>
        <a:lstStyle/>
        <a:p>
          <a:endParaRPr lang="en-US"/>
        </a:p>
      </dgm:t>
    </dgm:pt>
    <dgm:pt modelId="{0682EF90-F753-4B4C-849E-30B3C4A86CCD}" type="pres">
      <dgm:prSet presAssocID="{FB3E7397-3CC1-4898-A60F-18F96CED42DE}" presName="Accent" presStyleLbl="parChTrans1D1" presStyleIdx="0" presStyleCnt="1"/>
      <dgm:spPr/>
    </dgm:pt>
  </dgm:ptLst>
  <dgm:cxnLst>
    <dgm:cxn modelId="{C7F1E895-FCF8-4BE3-B7F2-710F8178B995}" srcId="{8A3DFC74-2339-441B-BFBE-C576DEB80C14}" destId="{FB3E7397-3CC1-4898-A60F-18F96CED42DE}" srcOrd="0" destOrd="0" parTransId="{53384DDE-FC22-4E6E-B4FF-050EB7AE06CD}" sibTransId="{8A5E56EA-005A-4D7E-91DF-A444452EF064}"/>
    <dgm:cxn modelId="{145B2613-CCDB-483E-B18B-9F4CCF921ACB}" type="presOf" srcId="{9094C8F9-2118-4B21-AC6E-71D6FC3A71B4}" destId="{2DF9C410-8F27-4D81-82E8-A1FE50CCF0FC}" srcOrd="0" destOrd="0" presId="urn:microsoft.com/office/officeart/2011/layout/TabList"/>
    <dgm:cxn modelId="{E204B972-B4A0-4002-BA72-DC6002A569AE}" srcId="{FB3E7397-3CC1-4898-A60F-18F96CED42DE}" destId="{9094C8F9-2118-4B21-AC6E-71D6FC3A71B4}" srcOrd="0" destOrd="0" parTransId="{6EF39DCA-F67B-45DE-AC47-9026C69254C4}" sibTransId="{62416B55-C214-43F6-A224-6990B7244900}"/>
    <dgm:cxn modelId="{9408105B-8182-4094-8485-B1514C89081B}" type="presOf" srcId="{FB3E7397-3CC1-4898-A60F-18F96CED42DE}" destId="{65C041B8-2808-4ED4-A09F-22F2502CC5C9}" srcOrd="0" destOrd="0" presId="urn:microsoft.com/office/officeart/2011/layout/TabList"/>
    <dgm:cxn modelId="{BC3CCDCF-EC85-4078-ABB0-CD75C9B25F97}" type="presOf" srcId="{8A3DFC74-2339-441B-BFBE-C576DEB80C14}" destId="{2E823A81-1EEB-4BB5-9E22-16A74F5F3F0D}" srcOrd="0" destOrd="0" presId="urn:microsoft.com/office/officeart/2011/layout/TabList"/>
    <dgm:cxn modelId="{4F91F95E-BDD1-457F-BBAD-B0CADF66236F}" type="presParOf" srcId="{2E823A81-1EEB-4BB5-9E22-16A74F5F3F0D}" destId="{CEC61C3C-6B90-4AA0-8D57-C04DE5770445}" srcOrd="0" destOrd="0" presId="urn:microsoft.com/office/officeart/2011/layout/TabList"/>
    <dgm:cxn modelId="{283C5AF2-8B8F-42C2-849F-015D4C814CAB}" type="presParOf" srcId="{CEC61C3C-6B90-4AA0-8D57-C04DE5770445}" destId="{2DF9C410-8F27-4D81-82E8-A1FE50CCF0FC}" srcOrd="0" destOrd="0" presId="urn:microsoft.com/office/officeart/2011/layout/TabList"/>
    <dgm:cxn modelId="{F3E36926-B139-4526-8DD3-C87C29B82B53}" type="presParOf" srcId="{CEC61C3C-6B90-4AA0-8D57-C04DE5770445}" destId="{65C041B8-2808-4ED4-A09F-22F2502CC5C9}" srcOrd="1" destOrd="0" presId="urn:microsoft.com/office/officeart/2011/layout/TabList"/>
    <dgm:cxn modelId="{36706117-A9D0-42C6-8A26-A9C1FD551AE9}" type="presParOf" srcId="{CEC61C3C-6B90-4AA0-8D57-C04DE5770445}" destId="{0682EF90-F753-4B4C-849E-30B3C4A86CCD}" srcOrd="2" destOrd="0" presId="urn:microsoft.com/office/officeart/2011/layout/TabList"/>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D6A0EE-8BCB-48D6-8CBC-BC2A70AEBB0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B33536C0-BBDD-40AF-8018-4CE3E646FFD7}">
      <dgm:prSet phldrT="[Text]"/>
      <dgm:spPr/>
      <dgm:t>
        <a:bodyPr/>
        <a:lstStyle/>
        <a:p>
          <a:endParaRPr lang="en-IN" dirty="0"/>
        </a:p>
      </dgm:t>
    </dgm:pt>
    <dgm:pt modelId="{0CF49B0B-7CA5-4B02-9FFE-8B16B6C110C9}" type="parTrans" cxnId="{B230D0F0-08B3-4E88-989C-46835A60737D}">
      <dgm:prSet/>
      <dgm:spPr/>
      <dgm:t>
        <a:bodyPr/>
        <a:lstStyle/>
        <a:p>
          <a:endParaRPr lang="en-IN"/>
        </a:p>
      </dgm:t>
    </dgm:pt>
    <dgm:pt modelId="{0B3EFA8C-AD8A-4883-BE6F-D415D6413D64}" type="sibTrans" cxnId="{B230D0F0-08B3-4E88-989C-46835A60737D}">
      <dgm:prSet/>
      <dgm:spPr/>
      <dgm:t>
        <a:bodyPr/>
        <a:lstStyle/>
        <a:p>
          <a:endParaRPr lang="en-IN"/>
        </a:p>
      </dgm:t>
    </dgm:pt>
    <dgm:pt modelId="{F1F2084F-D715-4CEE-9723-7F23BFCF15A0}">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More data we collect</a:t>
          </a:r>
          <a:endParaRPr lang="en-IN" sz="2000" dirty="0">
            <a:latin typeface="Tahoma" panose="020B0604030504040204" pitchFamily="34" charset="0"/>
            <a:ea typeface="Tahoma" panose="020B0604030504040204" pitchFamily="34" charset="0"/>
            <a:cs typeface="Tahoma" panose="020B0604030504040204" pitchFamily="34" charset="0"/>
          </a:endParaRPr>
        </a:p>
      </dgm:t>
    </dgm:pt>
    <dgm:pt modelId="{837E053B-52EA-416C-9F32-532238BA9A1D}" type="parTrans" cxnId="{B29E1446-3F14-425C-967A-9F1D241C01AF}">
      <dgm:prSet/>
      <dgm:spPr/>
      <dgm:t>
        <a:bodyPr/>
        <a:lstStyle/>
        <a:p>
          <a:endParaRPr lang="en-IN"/>
        </a:p>
      </dgm:t>
    </dgm:pt>
    <dgm:pt modelId="{479C3D1E-813E-4F84-A3CF-D5EA26A60F5D}" type="sibTrans" cxnId="{B29E1446-3F14-425C-967A-9F1D241C01AF}">
      <dgm:prSet/>
      <dgm:spPr/>
      <dgm:t>
        <a:bodyPr/>
        <a:lstStyle/>
        <a:p>
          <a:endParaRPr lang="en-IN"/>
        </a:p>
      </dgm:t>
    </dgm:pt>
    <dgm:pt modelId="{E737DA9A-BBB8-4282-AA8F-C25B5C8D3987}">
      <dgm:prSet phldrT="[Text]"/>
      <dgm:spPr/>
      <dgm:t>
        <a:bodyPr/>
        <a:lstStyle/>
        <a:p>
          <a:endParaRPr lang="en-IN" dirty="0"/>
        </a:p>
      </dgm:t>
    </dgm:pt>
    <dgm:pt modelId="{2E64EB3D-1BEF-4A8B-8530-74BFAA310F32}" type="parTrans" cxnId="{C3BD34A3-4963-42E3-B1EB-8AEB97BFB7F4}">
      <dgm:prSet/>
      <dgm:spPr/>
      <dgm:t>
        <a:bodyPr/>
        <a:lstStyle/>
        <a:p>
          <a:endParaRPr lang="en-IN"/>
        </a:p>
      </dgm:t>
    </dgm:pt>
    <dgm:pt modelId="{AE113407-CDAB-47B3-864B-D4DF2DD87A91}" type="sibTrans" cxnId="{C3BD34A3-4963-42E3-B1EB-8AEB97BFB7F4}">
      <dgm:prSet/>
      <dgm:spPr/>
      <dgm:t>
        <a:bodyPr/>
        <a:lstStyle/>
        <a:p>
          <a:endParaRPr lang="en-IN"/>
        </a:p>
      </dgm:t>
    </dgm:pt>
    <dgm:pt modelId="{3FE078D9-EC3E-47F9-A60B-D704E03281DF}">
      <dgm:prSet phldrT="[Text]" custT="1"/>
      <dgm:spPr/>
      <dgm:t>
        <a:bodyPr/>
        <a:lstStyle/>
        <a:p>
          <a:r>
            <a:rPr lang="en-US" sz="2000" dirty="0">
              <a:latin typeface="Tahoma" panose="020B0604030504040204" pitchFamily="34" charset="0"/>
              <a:ea typeface="Tahoma" panose="020B0604030504040204" pitchFamily="34" charset="0"/>
              <a:cs typeface="Tahoma" panose="020B0604030504040204" pitchFamily="34" charset="0"/>
            </a:rPr>
            <a:t>More data needs to be processed and stored</a:t>
          </a:r>
          <a:endParaRPr lang="en-IN" sz="2000" dirty="0">
            <a:latin typeface="Tahoma" panose="020B0604030504040204" pitchFamily="34" charset="0"/>
            <a:ea typeface="Tahoma" panose="020B0604030504040204" pitchFamily="34" charset="0"/>
            <a:cs typeface="Tahoma" panose="020B0604030504040204" pitchFamily="34" charset="0"/>
          </a:endParaRPr>
        </a:p>
      </dgm:t>
    </dgm:pt>
    <dgm:pt modelId="{76D3CE5F-EED4-495A-BE92-4F7376798BC2}" type="sibTrans" cxnId="{A618C282-3FCC-4DEB-A7F4-8B6BF69437C4}">
      <dgm:prSet/>
      <dgm:spPr/>
      <dgm:t>
        <a:bodyPr/>
        <a:lstStyle/>
        <a:p>
          <a:endParaRPr lang="en-IN"/>
        </a:p>
      </dgm:t>
    </dgm:pt>
    <dgm:pt modelId="{FDE94A5E-627C-48E6-960E-1CDBF966FBCF}" type="parTrans" cxnId="{A618C282-3FCC-4DEB-A7F4-8B6BF69437C4}">
      <dgm:prSet/>
      <dgm:spPr/>
      <dgm:t>
        <a:bodyPr/>
        <a:lstStyle/>
        <a:p>
          <a:endParaRPr lang="en-IN"/>
        </a:p>
      </dgm:t>
    </dgm:pt>
    <dgm:pt modelId="{5F18B5B2-5A7D-4BA8-A7FE-2351198749A9}" type="pres">
      <dgm:prSet presAssocID="{70D6A0EE-8BCB-48D6-8CBC-BC2A70AEBB05}" presName="linearFlow" presStyleCnt="0">
        <dgm:presLayoutVars>
          <dgm:dir/>
          <dgm:animLvl val="lvl"/>
          <dgm:resizeHandles val="exact"/>
        </dgm:presLayoutVars>
      </dgm:prSet>
      <dgm:spPr/>
      <dgm:t>
        <a:bodyPr/>
        <a:lstStyle/>
        <a:p>
          <a:endParaRPr lang="en-US"/>
        </a:p>
      </dgm:t>
    </dgm:pt>
    <dgm:pt modelId="{C7637580-23C0-4E01-B096-084B0FD784DF}" type="pres">
      <dgm:prSet presAssocID="{B33536C0-BBDD-40AF-8018-4CE3E646FFD7}" presName="composite" presStyleCnt="0"/>
      <dgm:spPr/>
    </dgm:pt>
    <dgm:pt modelId="{C5B1F2E7-DB4B-43C6-A201-B5A40F91C2B5}" type="pres">
      <dgm:prSet presAssocID="{B33536C0-BBDD-40AF-8018-4CE3E646FFD7}" presName="parentText" presStyleLbl="alignNode1" presStyleIdx="0" presStyleCnt="2">
        <dgm:presLayoutVars>
          <dgm:chMax val="1"/>
          <dgm:bulletEnabled val="1"/>
        </dgm:presLayoutVars>
      </dgm:prSet>
      <dgm:spPr/>
      <dgm:t>
        <a:bodyPr/>
        <a:lstStyle/>
        <a:p>
          <a:endParaRPr lang="en-US"/>
        </a:p>
      </dgm:t>
    </dgm:pt>
    <dgm:pt modelId="{2AF5E32A-4C70-4AC2-8A72-2D542B466FD9}" type="pres">
      <dgm:prSet presAssocID="{B33536C0-BBDD-40AF-8018-4CE3E646FFD7}" presName="descendantText" presStyleLbl="alignAcc1" presStyleIdx="0" presStyleCnt="2">
        <dgm:presLayoutVars>
          <dgm:bulletEnabled val="1"/>
        </dgm:presLayoutVars>
      </dgm:prSet>
      <dgm:spPr/>
      <dgm:t>
        <a:bodyPr/>
        <a:lstStyle/>
        <a:p>
          <a:endParaRPr lang="en-US"/>
        </a:p>
      </dgm:t>
    </dgm:pt>
    <dgm:pt modelId="{AB6CDBF5-E1A8-4D6D-9CD4-B453F08439A2}" type="pres">
      <dgm:prSet presAssocID="{0B3EFA8C-AD8A-4883-BE6F-D415D6413D64}" presName="sp" presStyleCnt="0"/>
      <dgm:spPr/>
    </dgm:pt>
    <dgm:pt modelId="{E574D036-2C5C-492C-933F-82EDA51838EC}" type="pres">
      <dgm:prSet presAssocID="{E737DA9A-BBB8-4282-AA8F-C25B5C8D3987}" presName="composite" presStyleCnt="0"/>
      <dgm:spPr/>
    </dgm:pt>
    <dgm:pt modelId="{D734CBB8-21F1-4CDB-A13C-3D249B93B757}" type="pres">
      <dgm:prSet presAssocID="{E737DA9A-BBB8-4282-AA8F-C25B5C8D3987}" presName="parentText" presStyleLbl="alignNode1" presStyleIdx="1" presStyleCnt="2">
        <dgm:presLayoutVars>
          <dgm:chMax val="1"/>
          <dgm:bulletEnabled val="1"/>
        </dgm:presLayoutVars>
      </dgm:prSet>
      <dgm:spPr/>
      <dgm:t>
        <a:bodyPr/>
        <a:lstStyle/>
        <a:p>
          <a:endParaRPr lang="en-US"/>
        </a:p>
      </dgm:t>
    </dgm:pt>
    <dgm:pt modelId="{4CA1606D-C57F-44C6-8D4C-7BD2842C9A27}" type="pres">
      <dgm:prSet presAssocID="{E737DA9A-BBB8-4282-AA8F-C25B5C8D3987}" presName="descendantText" presStyleLbl="alignAcc1" presStyleIdx="1" presStyleCnt="2">
        <dgm:presLayoutVars>
          <dgm:bulletEnabled val="1"/>
        </dgm:presLayoutVars>
      </dgm:prSet>
      <dgm:spPr/>
      <dgm:t>
        <a:bodyPr/>
        <a:lstStyle/>
        <a:p>
          <a:endParaRPr lang="en-US"/>
        </a:p>
      </dgm:t>
    </dgm:pt>
  </dgm:ptLst>
  <dgm:cxnLst>
    <dgm:cxn modelId="{59E87E07-7D7E-4746-BF48-CE3D9A251CDA}" type="presOf" srcId="{3FE078D9-EC3E-47F9-A60B-D704E03281DF}" destId="{4CA1606D-C57F-44C6-8D4C-7BD2842C9A27}" srcOrd="0" destOrd="0" presId="urn:microsoft.com/office/officeart/2005/8/layout/chevron2"/>
    <dgm:cxn modelId="{A618C282-3FCC-4DEB-A7F4-8B6BF69437C4}" srcId="{E737DA9A-BBB8-4282-AA8F-C25B5C8D3987}" destId="{3FE078D9-EC3E-47F9-A60B-D704E03281DF}" srcOrd="0" destOrd="0" parTransId="{FDE94A5E-627C-48E6-960E-1CDBF966FBCF}" sibTransId="{76D3CE5F-EED4-495A-BE92-4F7376798BC2}"/>
    <dgm:cxn modelId="{9080700D-5D81-498E-A70B-1ABF3DD05C0E}" type="presOf" srcId="{B33536C0-BBDD-40AF-8018-4CE3E646FFD7}" destId="{C5B1F2E7-DB4B-43C6-A201-B5A40F91C2B5}" srcOrd="0" destOrd="0" presId="urn:microsoft.com/office/officeart/2005/8/layout/chevron2"/>
    <dgm:cxn modelId="{B230D0F0-08B3-4E88-989C-46835A60737D}" srcId="{70D6A0EE-8BCB-48D6-8CBC-BC2A70AEBB05}" destId="{B33536C0-BBDD-40AF-8018-4CE3E646FFD7}" srcOrd="0" destOrd="0" parTransId="{0CF49B0B-7CA5-4B02-9FFE-8B16B6C110C9}" sibTransId="{0B3EFA8C-AD8A-4883-BE6F-D415D6413D64}"/>
    <dgm:cxn modelId="{683384BA-5862-402C-9BB9-CC9C93F708D1}" type="presOf" srcId="{F1F2084F-D715-4CEE-9723-7F23BFCF15A0}" destId="{2AF5E32A-4C70-4AC2-8A72-2D542B466FD9}" srcOrd="0" destOrd="0" presId="urn:microsoft.com/office/officeart/2005/8/layout/chevron2"/>
    <dgm:cxn modelId="{B29E1446-3F14-425C-967A-9F1D241C01AF}" srcId="{B33536C0-BBDD-40AF-8018-4CE3E646FFD7}" destId="{F1F2084F-D715-4CEE-9723-7F23BFCF15A0}" srcOrd="0" destOrd="0" parTransId="{837E053B-52EA-416C-9F32-532238BA9A1D}" sibTransId="{479C3D1E-813E-4F84-A3CF-D5EA26A60F5D}"/>
    <dgm:cxn modelId="{2399556A-4D70-4A81-8665-A0D9AED04896}" type="presOf" srcId="{E737DA9A-BBB8-4282-AA8F-C25B5C8D3987}" destId="{D734CBB8-21F1-4CDB-A13C-3D249B93B757}" srcOrd="0" destOrd="0" presId="urn:microsoft.com/office/officeart/2005/8/layout/chevron2"/>
    <dgm:cxn modelId="{C3BD34A3-4963-42E3-B1EB-8AEB97BFB7F4}" srcId="{70D6A0EE-8BCB-48D6-8CBC-BC2A70AEBB05}" destId="{E737DA9A-BBB8-4282-AA8F-C25B5C8D3987}" srcOrd="1" destOrd="0" parTransId="{2E64EB3D-1BEF-4A8B-8530-74BFAA310F32}" sibTransId="{AE113407-CDAB-47B3-864B-D4DF2DD87A91}"/>
    <dgm:cxn modelId="{BBC9F8D6-4222-4A26-B85D-FC06008B7D74}" type="presOf" srcId="{70D6A0EE-8BCB-48D6-8CBC-BC2A70AEBB05}" destId="{5F18B5B2-5A7D-4BA8-A7FE-2351198749A9}" srcOrd="0" destOrd="0" presId="urn:microsoft.com/office/officeart/2005/8/layout/chevron2"/>
    <dgm:cxn modelId="{C026A5AE-D26D-4B53-9411-16B3612738C8}" type="presParOf" srcId="{5F18B5B2-5A7D-4BA8-A7FE-2351198749A9}" destId="{C7637580-23C0-4E01-B096-084B0FD784DF}" srcOrd="0" destOrd="0" presId="urn:microsoft.com/office/officeart/2005/8/layout/chevron2"/>
    <dgm:cxn modelId="{A2E3314B-A55F-4EB0-92BD-BEDCD5115365}" type="presParOf" srcId="{C7637580-23C0-4E01-B096-084B0FD784DF}" destId="{C5B1F2E7-DB4B-43C6-A201-B5A40F91C2B5}" srcOrd="0" destOrd="0" presId="urn:microsoft.com/office/officeart/2005/8/layout/chevron2"/>
    <dgm:cxn modelId="{48C95169-6993-4579-BF1E-EEA221CF505B}" type="presParOf" srcId="{C7637580-23C0-4E01-B096-084B0FD784DF}" destId="{2AF5E32A-4C70-4AC2-8A72-2D542B466FD9}" srcOrd="1" destOrd="0" presId="urn:microsoft.com/office/officeart/2005/8/layout/chevron2"/>
    <dgm:cxn modelId="{78E9D961-7E90-4508-9DDC-7D3789CECF40}" type="presParOf" srcId="{5F18B5B2-5A7D-4BA8-A7FE-2351198749A9}" destId="{AB6CDBF5-E1A8-4D6D-9CD4-B453F08439A2}" srcOrd="1" destOrd="0" presId="urn:microsoft.com/office/officeart/2005/8/layout/chevron2"/>
    <dgm:cxn modelId="{B2C25521-F6A5-46B6-B5EE-52DFD7D31D43}" type="presParOf" srcId="{5F18B5B2-5A7D-4BA8-A7FE-2351198749A9}" destId="{E574D036-2C5C-492C-933F-82EDA51838EC}" srcOrd="2" destOrd="0" presId="urn:microsoft.com/office/officeart/2005/8/layout/chevron2"/>
    <dgm:cxn modelId="{34D96C9C-3871-490E-9690-4CC972E1F28E}" type="presParOf" srcId="{E574D036-2C5C-492C-933F-82EDA51838EC}" destId="{D734CBB8-21F1-4CDB-A13C-3D249B93B757}" srcOrd="0" destOrd="0" presId="urn:microsoft.com/office/officeart/2005/8/layout/chevron2"/>
    <dgm:cxn modelId="{39CF3914-FE0A-4463-95F2-7B6891F4C49E}" type="presParOf" srcId="{E574D036-2C5C-492C-933F-82EDA51838EC}" destId="{4CA1606D-C57F-44C6-8D4C-7BD2842C9A27}" srcOrd="1" destOrd="0" presId="urn:microsoft.com/office/officeart/2005/8/layout/chevron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2EF90-F753-4B4C-849E-30B3C4A86CCD}">
      <dsp:nvSpPr>
        <dsp:cNvPr id="0" name=""/>
        <dsp:cNvSpPr/>
      </dsp:nvSpPr>
      <dsp:spPr>
        <a:xfrm>
          <a:off x="0" y="5418531"/>
          <a:ext cx="8050923" cy="0"/>
        </a:xfrm>
        <a:prstGeom prst="line">
          <a:avLst/>
        </a:prstGeom>
        <a:noFill/>
        <a:ln w="12700" cap="flat" cmpd="sng" algn="ctr">
          <a:solidFill>
            <a:schemeClr val="accent2">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DF9C410-8F27-4D81-82E8-A1FE50CCF0FC}">
      <dsp:nvSpPr>
        <dsp:cNvPr id="0" name=""/>
        <dsp:cNvSpPr/>
      </dsp:nvSpPr>
      <dsp:spPr>
        <a:xfrm>
          <a:off x="2093239" y="2709468"/>
          <a:ext cx="5957683" cy="2709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0" lvl="0" indent="0" algn="l" defTabSz="800100">
            <a:lnSpc>
              <a:spcPct val="90000"/>
            </a:lnSpc>
            <a:spcBef>
              <a:spcPct val="0"/>
            </a:spcBef>
            <a:spcAft>
              <a:spcPct val="35000"/>
            </a:spcAft>
            <a:buFont typeface="Wingdings" panose="05000000000000000000" pitchFamily="2" charset="2"/>
            <a:buNone/>
          </a:pPr>
          <a:r>
            <a:rPr lang="en-IN" sz="1800" kern="1200" dirty="0">
              <a:latin typeface="Tahoma" panose="020B0604030504040204" pitchFamily="34" charset="0"/>
              <a:ea typeface="Tahoma" panose="020B0604030504040204" pitchFamily="34" charset="0"/>
              <a:cs typeface="Tahoma" panose="020B0604030504040204" pitchFamily="34" charset="0"/>
            </a:rPr>
            <a:t>1.7 MB data per sec</a:t>
          </a:r>
        </a:p>
        <a:p>
          <a:pPr marL="0" lvl="0" indent="0" algn="l" defTabSz="800100">
            <a:lnSpc>
              <a:spcPct val="90000"/>
            </a:lnSpc>
            <a:spcBef>
              <a:spcPct val="0"/>
            </a:spcBef>
            <a:spcAft>
              <a:spcPct val="35000"/>
            </a:spcAft>
            <a:buFont typeface="Wingdings" panose="05000000000000000000" pitchFamily="2" charset="2"/>
            <a:buNone/>
          </a:pPr>
          <a:r>
            <a:rPr lang="en-IN" sz="1800" kern="1200" dirty="0">
              <a:latin typeface="Tahoma" panose="020B0604030504040204" pitchFamily="34" charset="0"/>
              <a:ea typeface="Tahoma" panose="020B0604030504040204" pitchFamily="34" charset="0"/>
              <a:cs typeface="Tahoma" panose="020B0604030504040204" pitchFamily="34" charset="0"/>
            </a:rPr>
            <a:t>2.5 quintillion bytes per day</a:t>
          </a:r>
          <a:endParaRPr lang="en-IN" sz="1800" kern="1200" dirty="0"/>
        </a:p>
      </dsp:txBody>
      <dsp:txXfrm>
        <a:off x="2093239" y="2709468"/>
        <a:ext cx="5957683" cy="2709062"/>
      </dsp:txXfrm>
    </dsp:sp>
    <dsp:sp modelId="{65C041B8-2808-4ED4-A09F-22F2502CC5C9}">
      <dsp:nvSpPr>
        <dsp:cNvPr id="0" name=""/>
        <dsp:cNvSpPr/>
      </dsp:nvSpPr>
      <dsp:spPr>
        <a:xfrm>
          <a:off x="69401" y="4248134"/>
          <a:ext cx="1954437" cy="1176870"/>
        </a:xfrm>
        <a:prstGeom prst="round2SameRect">
          <a:avLst>
            <a:gd name="adj1" fmla="val 16670"/>
            <a:gd name="adj2" fmla="val 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244600">
            <a:lnSpc>
              <a:spcPct val="90000"/>
            </a:lnSpc>
            <a:spcBef>
              <a:spcPct val="0"/>
            </a:spcBef>
            <a:spcAft>
              <a:spcPct val="35000"/>
            </a:spcAft>
            <a:buNone/>
          </a:pPr>
          <a:r>
            <a:rPr lang="en-IN" sz="2800" kern="1200" dirty="0"/>
            <a:t>2020</a:t>
          </a:r>
        </a:p>
      </dsp:txBody>
      <dsp:txXfrm>
        <a:off x="126861" y="4305594"/>
        <a:ext cx="1839517" cy="1119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B1F2E7-DB4B-43C6-A201-B5A40F91C2B5}">
      <dsp:nvSpPr>
        <dsp:cNvPr id="0" name=""/>
        <dsp:cNvSpPr/>
      </dsp:nvSpPr>
      <dsp:spPr>
        <a:xfrm rot="5400000">
          <a:off x="-317193" y="318275"/>
          <a:ext cx="2114622" cy="148023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endParaRPr lang="en-IN" sz="4100" kern="1200" dirty="0"/>
        </a:p>
      </dsp:txBody>
      <dsp:txXfrm rot="-5400000">
        <a:off x="1" y="741200"/>
        <a:ext cx="1480235" cy="634387"/>
      </dsp:txXfrm>
    </dsp:sp>
    <dsp:sp modelId="{2AF5E32A-4C70-4AC2-8A72-2D542B466FD9}">
      <dsp:nvSpPr>
        <dsp:cNvPr id="0" name=""/>
        <dsp:cNvSpPr/>
      </dsp:nvSpPr>
      <dsp:spPr>
        <a:xfrm rot="5400000">
          <a:off x="2977370" y="-1496052"/>
          <a:ext cx="1374504" cy="43687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More data we collect</a:t>
          </a:r>
          <a:endParaRPr lang="en-IN" sz="20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1480235" y="68181"/>
        <a:ext cx="4301676" cy="1240308"/>
      </dsp:txXfrm>
    </dsp:sp>
    <dsp:sp modelId="{D734CBB8-21F1-4CDB-A13C-3D249B93B757}">
      <dsp:nvSpPr>
        <dsp:cNvPr id="0" name=""/>
        <dsp:cNvSpPr/>
      </dsp:nvSpPr>
      <dsp:spPr>
        <a:xfrm rot="5400000">
          <a:off x="-317193" y="2145702"/>
          <a:ext cx="2114622" cy="148023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endParaRPr lang="en-IN" sz="4100" kern="1200" dirty="0"/>
        </a:p>
      </dsp:txBody>
      <dsp:txXfrm rot="-5400000">
        <a:off x="1" y="2568627"/>
        <a:ext cx="1480235" cy="634387"/>
      </dsp:txXfrm>
    </dsp:sp>
    <dsp:sp modelId="{4CA1606D-C57F-44C6-8D4C-7BD2842C9A27}">
      <dsp:nvSpPr>
        <dsp:cNvPr id="0" name=""/>
        <dsp:cNvSpPr/>
      </dsp:nvSpPr>
      <dsp:spPr>
        <a:xfrm rot="5400000">
          <a:off x="2977370" y="331374"/>
          <a:ext cx="1374504" cy="436877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latin typeface="Tahoma" panose="020B0604030504040204" pitchFamily="34" charset="0"/>
              <a:ea typeface="Tahoma" panose="020B0604030504040204" pitchFamily="34" charset="0"/>
              <a:cs typeface="Tahoma" panose="020B0604030504040204" pitchFamily="34" charset="0"/>
            </a:rPr>
            <a:t>More data needs to be processed and stored</a:t>
          </a:r>
          <a:endParaRPr lang="en-IN" sz="2000" kern="1200" dirty="0">
            <a:latin typeface="Tahoma" panose="020B0604030504040204" pitchFamily="34" charset="0"/>
            <a:ea typeface="Tahoma" panose="020B0604030504040204" pitchFamily="34" charset="0"/>
            <a:cs typeface="Tahoma" panose="020B0604030504040204" pitchFamily="34" charset="0"/>
          </a:endParaRPr>
        </a:p>
      </dsp:txBody>
      <dsp:txXfrm rot="-5400000">
        <a:off x="1480235" y="1895607"/>
        <a:ext cx="4301676" cy="1240308"/>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97CDA8-4AF7-41B3-8A8A-27571303B18F}" type="datetimeFigureOut">
              <a:rPr lang="en-IN" smtClean="0"/>
              <a:pPr/>
              <a:t>27-09-2024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5D38C-466D-4548-9C01-AB77AF3C83F5}" type="slidenum">
              <a:rPr lang="en-IN" smtClean="0"/>
              <a:pPr/>
              <a:t>‹#›</a:t>
            </a:fld>
            <a:endParaRPr lang="en-IN"/>
          </a:p>
        </p:txBody>
      </p:sp>
    </p:spTree>
    <p:extLst>
      <p:ext uri="{BB962C8B-B14F-4D97-AF65-F5344CB8AC3E}">
        <p14:creationId xmlns:p14="http://schemas.microsoft.com/office/powerpoint/2010/main" xmlns="" val="4108916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we all know that presently we are living in a big data era where we are generating a huge amount of data every single day. If we simply talk about a social media platform such as </a:t>
            </a:r>
            <a:r>
              <a:rPr lang="en-IN" dirty="0" err="1"/>
              <a:t>facebook</a:t>
            </a:r>
            <a:r>
              <a:rPr lang="en-IN" dirty="0"/>
              <a:t> or </a:t>
            </a:r>
            <a:r>
              <a:rPr lang="en-IN" dirty="0" err="1"/>
              <a:t>youtube</a:t>
            </a:r>
            <a:r>
              <a:rPr lang="en-IN" dirty="0"/>
              <a:t>, millions of users connect on a daily basis, share various information and these numbers are increasing day by day. Just to put things in perspective in 2020, every person generated 1.7 MB of the data in just a second whereas almost 2.5 quintillion bytes of data was generated by interest users every single day. As per Forbes report, almost 90% of the data in the world was generated over the last two years.</a:t>
            </a:r>
          </a:p>
        </p:txBody>
      </p:sp>
      <p:sp>
        <p:nvSpPr>
          <p:cNvPr id="4" name="Slide Number Placeholder 3"/>
          <p:cNvSpPr>
            <a:spLocks noGrp="1"/>
          </p:cNvSpPr>
          <p:nvPr>
            <p:ph type="sldNum" sz="quarter" idx="5"/>
          </p:nvPr>
        </p:nvSpPr>
        <p:spPr/>
        <p:txBody>
          <a:bodyPr/>
          <a:lstStyle/>
          <a:p>
            <a:fld id="{1CF240B9-C348-4B55-B0A9-4623B9E0625E}" type="slidenum">
              <a:rPr lang="en-IN"/>
              <a:pPr/>
              <a:t>3</a:t>
            </a:fld>
            <a:endParaRPr lang="en-IN"/>
          </a:p>
        </p:txBody>
      </p:sp>
    </p:spTree>
    <p:extLst>
      <p:ext uri="{BB962C8B-B14F-4D97-AF65-F5344CB8AC3E}">
        <p14:creationId xmlns:p14="http://schemas.microsoft.com/office/powerpoint/2010/main" xmlns="" val="1285634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EF2CD4C-D218-1B4F-18E3-CFCD567159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AB8687EA-CE36-C7DB-A166-48520EDEC8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952D28BD-7179-4C20-5438-C0A40CED1C7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latin typeface="Arial" panose="020B0604020202020204" pitchFamily="34" charset="0"/>
                <a:cs typeface="Arial" panose="020B0604020202020204" pitchFamily="34" charset="0"/>
              </a:rPr>
              <a:t>However, the discovery of ferroelectricity in CMOS compatible hafnia is considered to be a game changer in the field of ferroelectric memories and it has led to the re-emergence of ferroelectric memories in advanced microelectronics</a:t>
            </a:r>
          </a:p>
        </p:txBody>
      </p:sp>
      <p:sp>
        <p:nvSpPr>
          <p:cNvPr id="4" name="Slide Number Placeholder 3">
            <a:extLst>
              <a:ext uri="{FF2B5EF4-FFF2-40B4-BE49-F238E27FC236}">
                <a16:creationId xmlns:a16="http://schemas.microsoft.com/office/drawing/2014/main" xmlns="" id="{3D8F01AA-D090-9B45-6337-57CD28B9C223}"/>
              </a:ext>
            </a:extLst>
          </p:cNvPr>
          <p:cNvSpPr>
            <a:spLocks noGrp="1"/>
          </p:cNvSpPr>
          <p:nvPr>
            <p:ph type="sldNum" sz="quarter" idx="5"/>
          </p:nvPr>
        </p:nvSpPr>
        <p:spPr/>
        <p:txBody>
          <a:bodyPr/>
          <a:lstStyle/>
          <a:p>
            <a:fld id="{FEF23DD5-52B4-48BA-BB13-A11FD7B96DFE}" type="slidenum">
              <a:rPr lang="en-US"/>
              <a:pPr/>
              <a:t>13</a:t>
            </a:fld>
            <a:endParaRPr lang="en-US"/>
          </a:p>
        </p:txBody>
      </p:sp>
    </p:spTree>
    <p:extLst>
      <p:ext uri="{BB962C8B-B14F-4D97-AF65-F5344CB8AC3E}">
        <p14:creationId xmlns:p14="http://schemas.microsoft.com/office/powerpoint/2010/main" xmlns="" val="965120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One of the primary difficulties lies in the trade-off between achieving the theoretical maximum MW, which can be represented as </a:t>
            </a:r>
            <a:r>
              <a:rPr lang="en-US" sz="7200" dirty="0">
                <a:effectLst/>
                <a:latin typeface="CMR10"/>
              </a:rPr>
              <a:t>2</a:t>
            </a:r>
            <a:r>
              <a:rPr lang="en-US" sz="7200" dirty="0">
                <a:effectLst/>
                <a:latin typeface="CMMI10"/>
              </a:rPr>
              <a:t>E</a:t>
            </a:r>
            <a:r>
              <a:rPr lang="en-US" sz="7200" dirty="0">
                <a:effectLst/>
                <a:latin typeface="CMMI7"/>
              </a:rPr>
              <a:t>c </a:t>
            </a:r>
            <a:r>
              <a:rPr lang="en-US" sz="7200" dirty="0">
                <a:effectLst/>
                <a:latin typeface="CMSY10"/>
              </a:rPr>
              <a:t>∗ </a:t>
            </a:r>
            <a:r>
              <a:rPr lang="en-US" sz="7200" dirty="0" err="1">
                <a:effectLst/>
                <a:latin typeface="CMMI10"/>
              </a:rPr>
              <a:t>t</a:t>
            </a:r>
            <a:r>
              <a:rPr lang="en-US" sz="7200" dirty="0" err="1">
                <a:effectLst/>
                <a:latin typeface="CMMI7"/>
              </a:rPr>
              <a:t>f</a:t>
            </a:r>
            <a:r>
              <a:rPr lang="en-US" sz="7200" dirty="0">
                <a:effectLst/>
                <a:latin typeface="CMMI7"/>
              </a:rPr>
              <a:t> and </a:t>
            </a:r>
            <a:r>
              <a:rPr lang="en-US" sz="7200" dirty="0">
                <a:effectLst/>
                <a:latin typeface="NimbusRomNo9L"/>
              </a:rPr>
              <a:t>maintaining an appropriate thickness for the FE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Further, the practical MW is often lower than the theoretical limit due to charge injection and trapping effects And if we consider Si FEFET with 20 nm thick</a:t>
            </a:r>
            <a:r>
              <a:rPr lang="en-US" sz="7200" baseline="0" dirty="0">
                <a:effectLst/>
                <a:latin typeface="NimbusRomNo9L"/>
              </a:rPr>
              <a:t> FE layer</a:t>
            </a:r>
            <a:r>
              <a:rPr lang="en-US" sz="7200" dirty="0">
                <a:effectLst/>
                <a:latin typeface="NimbusRomNo9L"/>
              </a:rPr>
              <a:t>, the maximum MW we can get is somewhere around</a:t>
            </a:r>
            <a:r>
              <a:rPr lang="en-US" sz="7200" baseline="0" dirty="0">
                <a:effectLst/>
                <a:latin typeface="NimbusRomNo9L"/>
              </a:rPr>
              <a:t> 2.5-3V. Therefore we need to design novel gate stacks to meet up the MW requirement</a:t>
            </a:r>
            <a:endParaRPr lang="en-US" sz="7200" dirty="0"/>
          </a:p>
        </p:txBody>
      </p:sp>
      <p:sp>
        <p:nvSpPr>
          <p:cNvPr id="4" name="Slide Number Placeholder 3"/>
          <p:cNvSpPr>
            <a:spLocks noGrp="1"/>
          </p:cNvSpPr>
          <p:nvPr>
            <p:ph type="sldNum" sz="quarter" idx="5"/>
          </p:nvPr>
        </p:nvSpPr>
        <p:spPr/>
        <p:txBody>
          <a:bodyPr/>
          <a:lstStyle/>
          <a:p>
            <a:fld id="{FEF23DD5-52B4-48BA-BB13-A11FD7B96DFE}" type="slidenum">
              <a:rPr lang="en-US"/>
              <a:pPr/>
              <a:t>14</a:t>
            </a:fld>
            <a:endParaRPr lang="en-US"/>
          </a:p>
        </p:txBody>
      </p:sp>
    </p:spTree>
    <p:extLst>
      <p:ext uri="{BB962C8B-B14F-4D97-AF65-F5344CB8AC3E}">
        <p14:creationId xmlns:p14="http://schemas.microsoft.com/office/powerpoint/2010/main" xmlns="" val="322359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One of the primary difficulties lies in the trade-off between achieving the theoretical maximum MW, which can be represented as </a:t>
            </a:r>
            <a:r>
              <a:rPr lang="en-US" sz="7200" dirty="0">
                <a:effectLst/>
                <a:latin typeface="CMR10"/>
              </a:rPr>
              <a:t>2</a:t>
            </a:r>
            <a:r>
              <a:rPr lang="en-US" sz="7200" dirty="0">
                <a:effectLst/>
                <a:latin typeface="CMMI10"/>
              </a:rPr>
              <a:t>E</a:t>
            </a:r>
            <a:r>
              <a:rPr lang="en-US" sz="7200" dirty="0">
                <a:effectLst/>
                <a:latin typeface="CMMI7"/>
              </a:rPr>
              <a:t>c </a:t>
            </a:r>
            <a:r>
              <a:rPr lang="en-US" sz="7200" dirty="0">
                <a:effectLst/>
                <a:latin typeface="CMSY10"/>
              </a:rPr>
              <a:t>∗ </a:t>
            </a:r>
            <a:r>
              <a:rPr lang="en-US" sz="7200" dirty="0" err="1">
                <a:effectLst/>
                <a:latin typeface="CMMI10"/>
              </a:rPr>
              <a:t>t</a:t>
            </a:r>
            <a:r>
              <a:rPr lang="en-US" sz="7200" dirty="0" err="1">
                <a:effectLst/>
                <a:latin typeface="CMMI7"/>
              </a:rPr>
              <a:t>f</a:t>
            </a:r>
            <a:r>
              <a:rPr lang="en-US" sz="7200" dirty="0">
                <a:effectLst/>
                <a:latin typeface="CMMI7"/>
              </a:rPr>
              <a:t> and </a:t>
            </a:r>
            <a:r>
              <a:rPr lang="en-US" sz="7200" dirty="0">
                <a:effectLst/>
                <a:latin typeface="NimbusRomNo9L"/>
              </a:rPr>
              <a:t>maintaining an appropriate thickness for the FE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Further, the practical MW is often lower than the theoretical limit due to charge injection and trapping effects And if we consider Si FEFET with 20 nm thick</a:t>
            </a:r>
            <a:r>
              <a:rPr lang="en-US" sz="7200" baseline="0" dirty="0">
                <a:effectLst/>
                <a:latin typeface="NimbusRomNo9L"/>
              </a:rPr>
              <a:t> FE layer</a:t>
            </a:r>
            <a:r>
              <a:rPr lang="en-US" sz="7200" dirty="0">
                <a:effectLst/>
                <a:latin typeface="NimbusRomNo9L"/>
              </a:rPr>
              <a:t>, the maximum MW we can get is somewhere around</a:t>
            </a:r>
            <a:r>
              <a:rPr lang="en-US" sz="7200" baseline="0" dirty="0">
                <a:effectLst/>
                <a:latin typeface="NimbusRomNo9L"/>
              </a:rPr>
              <a:t> 2.5-3V. Therefore we need to design novel gate stacks to meet up the MW requirement</a:t>
            </a:r>
            <a:endParaRPr lang="en-US" sz="7200" dirty="0"/>
          </a:p>
        </p:txBody>
      </p:sp>
      <p:sp>
        <p:nvSpPr>
          <p:cNvPr id="4" name="Slide Number Placeholder 3"/>
          <p:cNvSpPr>
            <a:spLocks noGrp="1"/>
          </p:cNvSpPr>
          <p:nvPr>
            <p:ph type="sldNum" sz="quarter" idx="5"/>
          </p:nvPr>
        </p:nvSpPr>
        <p:spPr/>
        <p:txBody>
          <a:bodyPr/>
          <a:lstStyle/>
          <a:p>
            <a:fld id="{FEF23DD5-52B4-48BA-BB13-A11FD7B96DFE}" type="slidenum">
              <a:rPr lang="en-US"/>
              <a:pPr/>
              <a:t>15</a:t>
            </a:fld>
            <a:endParaRPr lang="en-US"/>
          </a:p>
        </p:txBody>
      </p:sp>
    </p:spTree>
    <p:extLst>
      <p:ext uri="{BB962C8B-B14F-4D97-AF65-F5344CB8AC3E}">
        <p14:creationId xmlns:p14="http://schemas.microsoft.com/office/powerpoint/2010/main" xmlns="" val="2596872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One of the primary difficulties lies in the trade-off between achieving the theoretical maximum MW, which can be represented as </a:t>
            </a:r>
            <a:r>
              <a:rPr lang="en-US" sz="7200" dirty="0">
                <a:effectLst/>
                <a:latin typeface="CMR10"/>
              </a:rPr>
              <a:t>2</a:t>
            </a:r>
            <a:r>
              <a:rPr lang="en-US" sz="7200" dirty="0">
                <a:effectLst/>
                <a:latin typeface="CMMI10"/>
              </a:rPr>
              <a:t>E</a:t>
            </a:r>
            <a:r>
              <a:rPr lang="en-US" sz="7200" dirty="0">
                <a:effectLst/>
                <a:latin typeface="CMMI7"/>
              </a:rPr>
              <a:t>c </a:t>
            </a:r>
            <a:r>
              <a:rPr lang="en-US" sz="7200" dirty="0">
                <a:effectLst/>
                <a:latin typeface="CMSY10"/>
              </a:rPr>
              <a:t>∗ </a:t>
            </a:r>
            <a:r>
              <a:rPr lang="en-US" sz="7200" dirty="0" err="1">
                <a:effectLst/>
                <a:latin typeface="CMMI10"/>
              </a:rPr>
              <a:t>t</a:t>
            </a:r>
            <a:r>
              <a:rPr lang="en-US" sz="7200" dirty="0" err="1">
                <a:effectLst/>
                <a:latin typeface="CMMI7"/>
              </a:rPr>
              <a:t>f</a:t>
            </a:r>
            <a:r>
              <a:rPr lang="en-US" sz="7200" dirty="0">
                <a:effectLst/>
                <a:latin typeface="CMMI7"/>
              </a:rPr>
              <a:t> and </a:t>
            </a:r>
            <a:r>
              <a:rPr lang="en-US" sz="7200" dirty="0">
                <a:effectLst/>
                <a:latin typeface="NimbusRomNo9L"/>
              </a:rPr>
              <a:t>maintaining an appropriate thickness for the FE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Further, the practical MW is often lower than the theoretical limit due to charge injection and trapping effects And if we consider Si FEFET with 20 nm thick</a:t>
            </a:r>
            <a:r>
              <a:rPr lang="en-US" sz="7200" baseline="0" dirty="0">
                <a:effectLst/>
                <a:latin typeface="NimbusRomNo9L"/>
              </a:rPr>
              <a:t> FE layer</a:t>
            </a:r>
            <a:r>
              <a:rPr lang="en-US" sz="7200" dirty="0">
                <a:effectLst/>
                <a:latin typeface="NimbusRomNo9L"/>
              </a:rPr>
              <a:t>, the maximum MW we can get is somewhere around</a:t>
            </a:r>
            <a:r>
              <a:rPr lang="en-US" sz="7200" baseline="0" dirty="0">
                <a:effectLst/>
                <a:latin typeface="NimbusRomNo9L"/>
              </a:rPr>
              <a:t> 2.5-3V. Therefore we need to design novel gate stacks to meet up the MW requirement</a:t>
            </a:r>
            <a:endParaRPr lang="en-US" sz="7200" dirty="0"/>
          </a:p>
        </p:txBody>
      </p:sp>
      <p:sp>
        <p:nvSpPr>
          <p:cNvPr id="4" name="Slide Number Placeholder 3"/>
          <p:cNvSpPr>
            <a:spLocks noGrp="1"/>
          </p:cNvSpPr>
          <p:nvPr>
            <p:ph type="sldNum" sz="quarter" idx="5"/>
          </p:nvPr>
        </p:nvSpPr>
        <p:spPr/>
        <p:txBody>
          <a:bodyPr/>
          <a:lstStyle/>
          <a:p>
            <a:fld id="{FEF23DD5-52B4-48BA-BB13-A11FD7B96DFE}" type="slidenum">
              <a:rPr lang="en-US"/>
              <a:pPr/>
              <a:t>16</a:t>
            </a:fld>
            <a:endParaRPr lang="en-US"/>
          </a:p>
        </p:txBody>
      </p:sp>
    </p:spTree>
    <p:extLst>
      <p:ext uri="{BB962C8B-B14F-4D97-AF65-F5344CB8AC3E}">
        <p14:creationId xmlns:p14="http://schemas.microsoft.com/office/powerpoint/2010/main" xmlns="" val="565249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One of the primary difficulties lies in the trade-off between achieving the theoretical maximum MW, which can be represented as </a:t>
            </a:r>
            <a:r>
              <a:rPr lang="en-US" sz="7200" dirty="0">
                <a:effectLst/>
                <a:latin typeface="CMR10"/>
              </a:rPr>
              <a:t>2</a:t>
            </a:r>
            <a:r>
              <a:rPr lang="en-US" sz="7200" dirty="0">
                <a:effectLst/>
                <a:latin typeface="CMMI10"/>
              </a:rPr>
              <a:t>E</a:t>
            </a:r>
            <a:r>
              <a:rPr lang="en-US" sz="7200" dirty="0">
                <a:effectLst/>
                <a:latin typeface="CMMI7"/>
              </a:rPr>
              <a:t>c </a:t>
            </a:r>
            <a:r>
              <a:rPr lang="en-US" sz="7200" dirty="0">
                <a:effectLst/>
                <a:latin typeface="CMSY10"/>
              </a:rPr>
              <a:t>∗ </a:t>
            </a:r>
            <a:r>
              <a:rPr lang="en-US" sz="7200" dirty="0" err="1">
                <a:effectLst/>
                <a:latin typeface="CMMI10"/>
              </a:rPr>
              <a:t>t</a:t>
            </a:r>
            <a:r>
              <a:rPr lang="en-US" sz="7200" dirty="0" err="1">
                <a:effectLst/>
                <a:latin typeface="CMMI7"/>
              </a:rPr>
              <a:t>f</a:t>
            </a:r>
            <a:r>
              <a:rPr lang="en-US" sz="7200" dirty="0">
                <a:effectLst/>
                <a:latin typeface="CMMI7"/>
              </a:rPr>
              <a:t> and </a:t>
            </a:r>
            <a:r>
              <a:rPr lang="en-US" sz="7200" dirty="0">
                <a:effectLst/>
                <a:latin typeface="NimbusRomNo9L"/>
              </a:rPr>
              <a:t>maintaining an appropriate thickness for the FE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Further, the practical MW is often lower than the theoretical limit due to charge injection and trapping effects And if we consider Si FEFET with 20 nm thick</a:t>
            </a:r>
            <a:r>
              <a:rPr lang="en-US" sz="7200" baseline="0" dirty="0">
                <a:effectLst/>
                <a:latin typeface="NimbusRomNo9L"/>
              </a:rPr>
              <a:t> FE layer</a:t>
            </a:r>
            <a:r>
              <a:rPr lang="en-US" sz="7200" dirty="0">
                <a:effectLst/>
                <a:latin typeface="NimbusRomNo9L"/>
              </a:rPr>
              <a:t>, the maximum MW we can get is somewhere around</a:t>
            </a:r>
            <a:r>
              <a:rPr lang="en-US" sz="7200" baseline="0" dirty="0">
                <a:effectLst/>
                <a:latin typeface="NimbusRomNo9L"/>
              </a:rPr>
              <a:t> 2.5-3V. Therefore we need to design novel gate stacks to meet up the MW requirement</a:t>
            </a:r>
            <a:endParaRPr lang="en-US" sz="7200" dirty="0"/>
          </a:p>
        </p:txBody>
      </p:sp>
      <p:sp>
        <p:nvSpPr>
          <p:cNvPr id="4" name="Slide Number Placeholder 3"/>
          <p:cNvSpPr>
            <a:spLocks noGrp="1"/>
          </p:cNvSpPr>
          <p:nvPr>
            <p:ph type="sldNum" sz="quarter" idx="5"/>
          </p:nvPr>
        </p:nvSpPr>
        <p:spPr/>
        <p:txBody>
          <a:bodyPr/>
          <a:lstStyle/>
          <a:p>
            <a:fld id="{FEF23DD5-52B4-48BA-BB13-A11FD7B96DFE}" type="slidenum">
              <a:rPr lang="en-US"/>
              <a:pPr/>
              <a:t>18</a:t>
            </a:fld>
            <a:endParaRPr lang="en-US"/>
          </a:p>
        </p:txBody>
      </p:sp>
    </p:spTree>
    <p:extLst>
      <p:ext uri="{BB962C8B-B14F-4D97-AF65-F5344CB8AC3E}">
        <p14:creationId xmlns:p14="http://schemas.microsoft.com/office/powerpoint/2010/main" xmlns="" val="313300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One of the primary difficulties lies in the trade-off between achieving the theoretical maximum MW, which can be represented as </a:t>
            </a:r>
            <a:r>
              <a:rPr lang="en-US" sz="7200" dirty="0">
                <a:effectLst/>
                <a:latin typeface="CMR10"/>
              </a:rPr>
              <a:t>2</a:t>
            </a:r>
            <a:r>
              <a:rPr lang="en-US" sz="7200" dirty="0">
                <a:effectLst/>
                <a:latin typeface="CMMI10"/>
              </a:rPr>
              <a:t>E</a:t>
            </a:r>
            <a:r>
              <a:rPr lang="en-US" sz="7200" dirty="0">
                <a:effectLst/>
                <a:latin typeface="CMMI7"/>
              </a:rPr>
              <a:t>c </a:t>
            </a:r>
            <a:r>
              <a:rPr lang="en-US" sz="7200" dirty="0">
                <a:effectLst/>
                <a:latin typeface="CMSY10"/>
              </a:rPr>
              <a:t>∗ </a:t>
            </a:r>
            <a:r>
              <a:rPr lang="en-US" sz="7200" dirty="0" err="1">
                <a:effectLst/>
                <a:latin typeface="CMMI10"/>
              </a:rPr>
              <a:t>t</a:t>
            </a:r>
            <a:r>
              <a:rPr lang="en-US" sz="7200" dirty="0" err="1">
                <a:effectLst/>
                <a:latin typeface="CMMI7"/>
              </a:rPr>
              <a:t>f</a:t>
            </a:r>
            <a:r>
              <a:rPr lang="en-US" sz="7200" dirty="0">
                <a:effectLst/>
                <a:latin typeface="CMMI7"/>
              </a:rPr>
              <a:t> and </a:t>
            </a:r>
            <a:r>
              <a:rPr lang="en-US" sz="7200" dirty="0">
                <a:effectLst/>
                <a:latin typeface="NimbusRomNo9L"/>
              </a:rPr>
              <a:t>maintaining an appropriate thickness for the FE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effectLst/>
                <a:latin typeface="NimbusRomNo9L"/>
              </a:rPr>
              <a:t>Further, the practical MW is often lower than the theoretical limit due to charge injection and trapping effects And if we consider Si FEFET with 20 nm thick</a:t>
            </a:r>
            <a:r>
              <a:rPr lang="en-US" sz="7200" baseline="0" dirty="0">
                <a:effectLst/>
                <a:latin typeface="NimbusRomNo9L"/>
              </a:rPr>
              <a:t> FE layer</a:t>
            </a:r>
            <a:r>
              <a:rPr lang="en-US" sz="7200" dirty="0">
                <a:effectLst/>
                <a:latin typeface="NimbusRomNo9L"/>
              </a:rPr>
              <a:t>, the maximum MW we can get is somewhere around</a:t>
            </a:r>
            <a:r>
              <a:rPr lang="en-US" sz="7200" baseline="0" dirty="0">
                <a:effectLst/>
                <a:latin typeface="NimbusRomNo9L"/>
              </a:rPr>
              <a:t> 2.5-3V. Therefore we need to design novel gate stacks to meet up the MW requirement</a:t>
            </a:r>
            <a:endParaRPr lang="en-US" sz="7200" dirty="0"/>
          </a:p>
        </p:txBody>
      </p:sp>
      <p:sp>
        <p:nvSpPr>
          <p:cNvPr id="4" name="Slide Number Placeholder 3"/>
          <p:cNvSpPr>
            <a:spLocks noGrp="1"/>
          </p:cNvSpPr>
          <p:nvPr>
            <p:ph type="sldNum" sz="quarter" idx="5"/>
          </p:nvPr>
        </p:nvSpPr>
        <p:spPr/>
        <p:txBody>
          <a:bodyPr/>
          <a:lstStyle/>
          <a:p>
            <a:fld id="{FEF23DD5-52B4-48BA-BB13-A11FD7B96DFE}" type="slidenum">
              <a:rPr lang="en-US"/>
              <a:pPr/>
              <a:t>19</a:t>
            </a:fld>
            <a:endParaRPr lang="en-US"/>
          </a:p>
        </p:txBody>
      </p:sp>
    </p:spTree>
    <p:extLst>
      <p:ext uri="{BB962C8B-B14F-4D97-AF65-F5344CB8AC3E}">
        <p14:creationId xmlns:p14="http://schemas.microsoft.com/office/powerpoint/2010/main" xmlns="" val="763778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Considering the fact that the world is moving towards digitization at an unprecedented rate and the excitement about the upcoming paradigm such as IoT, Augmented or virtual reality, smart cities, autonomous transportation etc, a date explosion is set to take place</a:t>
            </a:r>
          </a:p>
        </p:txBody>
      </p:sp>
      <p:sp>
        <p:nvSpPr>
          <p:cNvPr id="4" name="Slide Number Placeholder 3"/>
          <p:cNvSpPr>
            <a:spLocks noGrp="1"/>
          </p:cNvSpPr>
          <p:nvPr>
            <p:ph type="sldNum" sz="quarter" idx="5"/>
          </p:nvPr>
        </p:nvSpPr>
        <p:spPr/>
        <p:txBody>
          <a:bodyPr/>
          <a:lstStyle/>
          <a:p>
            <a:fld id="{1CF240B9-C348-4B55-B0A9-4623B9E0625E}" type="slidenum">
              <a:rPr lang="en-IN"/>
              <a:pPr/>
              <a:t>4</a:t>
            </a:fld>
            <a:endParaRPr lang="en-IN"/>
          </a:p>
        </p:txBody>
      </p:sp>
    </p:spTree>
    <p:extLst>
      <p:ext uri="{BB962C8B-B14F-4D97-AF65-F5344CB8AC3E}">
        <p14:creationId xmlns:p14="http://schemas.microsoft.com/office/powerpoint/2010/main" xmlns="" val="4294201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has been predicted that the annual size of global datasphere will reach 175 ZB by the year 2025. Now more the data we collect, more data needs to be stored and processed. Moving forward, one of the key challenge of the Microelectronics industry is therefore going to be how to handle the huge amount of data and through what medium or tools the data is processed and stored. </a:t>
            </a:r>
          </a:p>
        </p:txBody>
      </p:sp>
      <p:sp>
        <p:nvSpPr>
          <p:cNvPr id="4" name="Slide Number Placeholder 3"/>
          <p:cNvSpPr>
            <a:spLocks noGrp="1"/>
          </p:cNvSpPr>
          <p:nvPr>
            <p:ph type="sldNum" sz="quarter" idx="5"/>
          </p:nvPr>
        </p:nvSpPr>
        <p:spPr/>
        <p:txBody>
          <a:bodyPr/>
          <a:lstStyle/>
          <a:p>
            <a:fld id="{1CF240B9-C348-4B55-B0A9-4623B9E0625E}" type="slidenum">
              <a:rPr lang="en-IN"/>
              <a:pPr/>
              <a:t>5</a:t>
            </a:fld>
            <a:endParaRPr lang="en-IN"/>
          </a:p>
        </p:txBody>
      </p:sp>
    </p:spTree>
    <p:extLst>
      <p:ext uri="{BB962C8B-B14F-4D97-AF65-F5344CB8AC3E}">
        <p14:creationId xmlns:p14="http://schemas.microsoft.com/office/powerpoint/2010/main" xmlns="" val="3051690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CF240B9-C348-4B55-B0A9-4623B9E0625E}" type="slidenum">
              <a:rPr lang="en-IN"/>
              <a:pPr/>
              <a:t>6</a:t>
            </a:fld>
            <a:endParaRPr lang="en-IN"/>
          </a:p>
        </p:txBody>
      </p:sp>
    </p:spTree>
    <p:extLst>
      <p:ext uri="{BB962C8B-B14F-4D97-AF65-F5344CB8AC3E}">
        <p14:creationId xmlns:p14="http://schemas.microsoft.com/office/powerpoint/2010/main" xmlns="" val="1251037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F240B9-C348-4B55-B0A9-4623B9E0625E}" type="slidenum">
              <a:rPr lang="en-IN"/>
              <a:pPr/>
              <a:t>8</a:t>
            </a:fld>
            <a:endParaRPr lang="en-IN"/>
          </a:p>
        </p:txBody>
      </p:sp>
    </p:spTree>
    <p:extLst>
      <p:ext uri="{BB962C8B-B14F-4D97-AF65-F5344CB8AC3E}">
        <p14:creationId xmlns:p14="http://schemas.microsoft.com/office/powerpoint/2010/main" xmlns="" val="2552664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94B0B3-A493-2FD9-4E99-529AE6B0B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0F95BB08-368D-6ED2-F3D9-BF2CD761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D89E53EB-CC41-98DA-578B-F1DC365CFF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aseline="0" dirty="0">
                <a:effectLst/>
                <a:latin typeface="Calibri" panose="020F0502020204030204" pitchFamily="34" charset="0"/>
                <a:ea typeface="Calibri" panose="020F0502020204030204" pitchFamily="34" charset="0"/>
                <a:cs typeface="Times New Roman" panose="02020603050405020304" pitchFamily="18" charset="0"/>
              </a:rPr>
              <a:t>Ferroelectric memories are basically based on ferroelectric materials that has two different polarization states which can be altered by applying electric field. So, ferroelectric memories stores data in the form of polarization.</a:t>
            </a:r>
            <a:endParaRPr lang="en-US" sz="7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xmlns="" id="{BC5C6386-CE23-F6B0-E971-C4C75D109579}"/>
              </a:ext>
            </a:extLst>
          </p:cNvPr>
          <p:cNvSpPr>
            <a:spLocks noGrp="1"/>
          </p:cNvSpPr>
          <p:nvPr>
            <p:ph type="sldNum" sz="quarter" idx="5"/>
          </p:nvPr>
        </p:nvSpPr>
        <p:spPr/>
        <p:txBody>
          <a:bodyPr/>
          <a:lstStyle/>
          <a:p>
            <a:fld id="{FEF23DD5-52B4-48BA-BB13-A11FD7B96DFE}" type="slidenum">
              <a:rPr lang="en-US"/>
              <a:pPr/>
              <a:t>9</a:t>
            </a:fld>
            <a:endParaRPr lang="en-US"/>
          </a:p>
        </p:txBody>
      </p:sp>
    </p:spTree>
    <p:extLst>
      <p:ext uri="{BB962C8B-B14F-4D97-AF65-F5344CB8AC3E}">
        <p14:creationId xmlns:p14="http://schemas.microsoft.com/office/powerpoint/2010/main" xmlns="" val="55579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94B0B3-A493-2FD9-4E99-529AE6B0B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0F95BB08-368D-6ED2-F3D9-BF2CD761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D89E53EB-CC41-98DA-578B-F1DC365CFF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latin typeface="Arial" panose="020B0604020202020204" pitchFamily="34" charset="0"/>
                <a:cs typeface="Arial" panose="020B0604020202020204" pitchFamily="34" charset="0"/>
              </a:rPr>
              <a:t>Now this is the Id-Vg characteristics of a normal FET. </a:t>
            </a:r>
          </a:p>
        </p:txBody>
      </p:sp>
      <p:sp>
        <p:nvSpPr>
          <p:cNvPr id="4" name="Slide Number Placeholder 3">
            <a:extLst>
              <a:ext uri="{FF2B5EF4-FFF2-40B4-BE49-F238E27FC236}">
                <a16:creationId xmlns:a16="http://schemas.microsoft.com/office/drawing/2014/main" xmlns="" id="{BC5C6386-CE23-F6B0-E971-C4C75D109579}"/>
              </a:ext>
            </a:extLst>
          </p:cNvPr>
          <p:cNvSpPr>
            <a:spLocks noGrp="1"/>
          </p:cNvSpPr>
          <p:nvPr>
            <p:ph type="sldNum" sz="quarter" idx="5"/>
          </p:nvPr>
        </p:nvSpPr>
        <p:spPr/>
        <p:txBody>
          <a:bodyPr/>
          <a:lstStyle/>
          <a:p>
            <a:fld id="{FEF23DD5-52B4-48BA-BB13-A11FD7B96DFE}" type="slidenum">
              <a:rPr lang="en-US"/>
              <a:pPr/>
              <a:t>10</a:t>
            </a:fld>
            <a:endParaRPr lang="en-US"/>
          </a:p>
        </p:txBody>
      </p:sp>
    </p:spTree>
    <p:extLst>
      <p:ext uri="{BB962C8B-B14F-4D97-AF65-F5344CB8AC3E}">
        <p14:creationId xmlns:p14="http://schemas.microsoft.com/office/powerpoint/2010/main" xmlns="" val="576888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94B0B3-A493-2FD9-4E99-529AE6B0B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0F95BB08-368D-6ED2-F3D9-BF2CD761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D89E53EB-CC41-98DA-578B-F1DC365CFF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dirty="0">
                <a:latin typeface="Arial" panose="020B0604020202020204" pitchFamily="34" charset="0"/>
                <a:cs typeface="Arial" panose="020B0604020202020204" pitchFamily="34" charset="0"/>
              </a:rPr>
              <a:t>Now, i</a:t>
            </a:r>
            <a:r>
              <a:rPr lang="en-US" sz="7200" baseline="0" dirty="0">
                <a:latin typeface="Arial" panose="020B0604020202020204" pitchFamily="34" charset="0"/>
                <a:cs typeface="Arial" panose="020B0604020202020204" pitchFamily="34" charset="0"/>
              </a:rPr>
              <a:t>f we put a ferroelectric layer in the gate stack of a FET, </a:t>
            </a:r>
            <a:endParaRPr lang="en-US" sz="7200" dirty="0"/>
          </a:p>
        </p:txBody>
      </p:sp>
      <p:sp>
        <p:nvSpPr>
          <p:cNvPr id="4" name="Slide Number Placeholder 3">
            <a:extLst>
              <a:ext uri="{FF2B5EF4-FFF2-40B4-BE49-F238E27FC236}">
                <a16:creationId xmlns:a16="http://schemas.microsoft.com/office/drawing/2014/main" xmlns="" id="{BC5C6386-CE23-F6B0-E971-C4C75D109579}"/>
              </a:ext>
            </a:extLst>
          </p:cNvPr>
          <p:cNvSpPr>
            <a:spLocks noGrp="1"/>
          </p:cNvSpPr>
          <p:nvPr>
            <p:ph type="sldNum" sz="quarter" idx="5"/>
          </p:nvPr>
        </p:nvSpPr>
        <p:spPr/>
        <p:txBody>
          <a:bodyPr/>
          <a:lstStyle/>
          <a:p>
            <a:fld id="{FEF23DD5-52B4-48BA-BB13-A11FD7B96DFE}" type="slidenum">
              <a:rPr lang="en-US"/>
              <a:pPr/>
              <a:t>11</a:t>
            </a:fld>
            <a:endParaRPr lang="en-US"/>
          </a:p>
        </p:txBody>
      </p:sp>
    </p:spTree>
    <p:extLst>
      <p:ext uri="{BB962C8B-B14F-4D97-AF65-F5344CB8AC3E}">
        <p14:creationId xmlns:p14="http://schemas.microsoft.com/office/powerpoint/2010/main" xmlns="" val="340577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194B0B3-A493-2FD9-4E99-529AE6B0B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xmlns="" id="{0F95BB08-368D-6ED2-F3D9-BF2CD76153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xmlns="" id="{D89E53EB-CC41-98DA-578B-F1DC365CFF3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200" baseline="0" dirty="0">
                <a:latin typeface="Arial" panose="020B0604020202020204" pitchFamily="34" charset="0"/>
                <a:cs typeface="Arial" panose="020B0604020202020204" pitchFamily="34" charset="0"/>
              </a:rPr>
              <a:t>depending on the state of polarization of the ferroelectric material we can get a Vt shift which leads to a MW and the FET can behave as a memory device. Now despite hitting the market in late 90s and early 2000, ferroelectric memories never received commercial success due to the scaling and compatibility issues of conventional perovskite</a:t>
            </a:r>
            <a:endParaRPr lang="en-US" sz="7200" dirty="0"/>
          </a:p>
        </p:txBody>
      </p:sp>
      <p:sp>
        <p:nvSpPr>
          <p:cNvPr id="4" name="Slide Number Placeholder 3">
            <a:extLst>
              <a:ext uri="{FF2B5EF4-FFF2-40B4-BE49-F238E27FC236}">
                <a16:creationId xmlns:a16="http://schemas.microsoft.com/office/drawing/2014/main" xmlns="" id="{BC5C6386-CE23-F6B0-E971-C4C75D109579}"/>
              </a:ext>
            </a:extLst>
          </p:cNvPr>
          <p:cNvSpPr>
            <a:spLocks noGrp="1"/>
          </p:cNvSpPr>
          <p:nvPr>
            <p:ph type="sldNum" sz="quarter" idx="5"/>
          </p:nvPr>
        </p:nvSpPr>
        <p:spPr/>
        <p:txBody>
          <a:bodyPr/>
          <a:lstStyle/>
          <a:p>
            <a:fld id="{FEF23DD5-52B4-48BA-BB13-A11FD7B96DFE}" type="slidenum">
              <a:rPr lang="en-US"/>
              <a:pPr/>
              <a:t>12</a:t>
            </a:fld>
            <a:endParaRPr lang="en-US"/>
          </a:p>
        </p:txBody>
      </p:sp>
    </p:spTree>
    <p:extLst>
      <p:ext uri="{BB962C8B-B14F-4D97-AF65-F5344CB8AC3E}">
        <p14:creationId xmlns:p14="http://schemas.microsoft.com/office/powerpoint/2010/main" xmlns="" val="283835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9/27/2024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04A755-0272-456C-9A48-9295E72081BA}" type="datetimeFigureOut">
              <a:rPr lang="en-IN"/>
              <a:pPr/>
              <a:t>27-09-2024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A71B19A-020D-4ED2-A7A1-D1D382752A99}" type="slidenum">
              <a:rPr lang="en-IN"/>
              <a:pPr/>
              <a:t>‹#›</a:t>
            </a:fld>
            <a:endParaRPr lang="en-IN"/>
          </a:p>
        </p:txBody>
      </p:sp>
    </p:spTree>
    <p:extLst>
      <p:ext uri="{BB962C8B-B14F-4D97-AF65-F5344CB8AC3E}">
        <p14:creationId xmlns:p14="http://schemas.microsoft.com/office/powerpoint/2010/main" xmlns="" val="3586287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A04A755-0272-456C-9A48-9295E72081BA}" type="datetimeFigureOut">
              <a:rPr lang="en-IN"/>
              <a:pPr/>
              <a:t>27-09-2024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A71B19A-020D-4ED2-A7A1-D1D382752A99}" type="slidenum">
              <a:rPr lang="en-IN"/>
              <a:pPr/>
              <a:t>‹#›</a:t>
            </a:fld>
            <a:endParaRPr lang="en-IN"/>
          </a:p>
        </p:txBody>
      </p:sp>
    </p:spTree>
    <p:extLst>
      <p:ext uri="{BB962C8B-B14F-4D97-AF65-F5344CB8AC3E}">
        <p14:creationId xmlns:p14="http://schemas.microsoft.com/office/powerpoint/2010/main" xmlns="" val="326629213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9/27/2024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7"/>
            <a:ext cx="15773400" cy="1988344"/>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1257300" y="2738437"/>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1257300" y="9534525"/>
            <a:ext cx="4114800" cy="547687"/>
          </a:xfrm>
          <a:prstGeom prst="rect">
            <a:avLst/>
          </a:prstGeom>
        </p:spPr>
        <p:txBody>
          <a:bodyPr vert="horz" lIns="91440" tIns="45720" rIns="91440" bIns="45720" rtlCol="0" anchor="ctr"/>
          <a:lstStyle>
            <a:lvl1pPr algn="l">
              <a:defRPr sz="1800">
                <a:solidFill>
                  <a:schemeClr val="tx1">
                    <a:tint val="75000"/>
                  </a:schemeClr>
                </a:solidFill>
              </a:defRPr>
            </a:lvl1pPr>
          </a:lstStyle>
          <a:p>
            <a:fld id="{9A04A755-0272-456C-9A48-9295E72081BA}" type="datetimeFigureOut">
              <a:rPr lang="en-IN"/>
              <a:pPr/>
              <a:t>27-09-2024</a:t>
            </a:fld>
            <a:endParaRPr lang="en-IN"/>
          </a:p>
        </p:txBody>
      </p:sp>
      <p:sp>
        <p:nvSpPr>
          <p:cNvPr id="5" name="Footer Placeholder 4"/>
          <p:cNvSpPr>
            <a:spLocks noGrp="1"/>
          </p:cNvSpPr>
          <p:nvPr>
            <p:ph type="ftr" sz="quarter" idx="3"/>
          </p:nvPr>
        </p:nvSpPr>
        <p:spPr>
          <a:xfrm>
            <a:off x="6057900" y="9534525"/>
            <a:ext cx="6172200" cy="547687"/>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2915900" y="9534525"/>
            <a:ext cx="4114800" cy="547687"/>
          </a:xfrm>
          <a:prstGeom prst="rect">
            <a:avLst/>
          </a:prstGeom>
        </p:spPr>
        <p:txBody>
          <a:bodyPr vert="horz" lIns="91440" tIns="45720" rIns="91440" bIns="45720" rtlCol="0" anchor="ctr"/>
          <a:lstStyle>
            <a:lvl1pPr algn="r">
              <a:defRPr sz="1800">
                <a:solidFill>
                  <a:schemeClr val="tx1">
                    <a:tint val="75000"/>
                  </a:schemeClr>
                </a:solidFill>
              </a:defRPr>
            </a:lvl1pPr>
          </a:lstStyle>
          <a:p>
            <a:fld id="{4A71B19A-020D-4ED2-A7A1-D1D382752A99}" type="slidenum">
              <a:rPr lang="en-IN"/>
              <a:pPr/>
              <a:t>‹#›</a:t>
            </a:fld>
            <a:endParaRPr lang="en-IN"/>
          </a:p>
        </p:txBody>
      </p:sp>
    </p:spTree>
    <p:extLst>
      <p:ext uri="{BB962C8B-B14F-4D97-AF65-F5344CB8AC3E}">
        <p14:creationId xmlns:p14="http://schemas.microsoft.com/office/powerpoint/2010/main" xmlns="" val="2939656496"/>
      </p:ext>
    </p:extLst>
  </p:cSld>
  <p:clrMap bg1="lt1" tx1="dk1" bg2="lt2" tx2="dk2" accent1="accent1" accent2="accent2" accent3="accent3" accent4="accent4" accent5="accent5" accent6="accent6" hlink="hlink" folHlink="folHlink"/>
  <p:sldLayoutIdLst>
    <p:sldLayoutId id="2147483663" r:id="rId1"/>
    <p:sldLayoutId id="2147483666" r:id="rId2"/>
  </p:sldLayoutIdLst>
  <p:txStyles>
    <p:titleStyle>
      <a:lvl1pPr algn="l" defTabSz="9144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4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914400" rtl="0" eaLnBrk="1" latinLnBrk="0" hangingPunct="1">
        <a:defRPr sz="2700" kern="1200">
          <a:solidFill>
            <a:schemeClr val="tx1"/>
          </a:solidFill>
          <a:latin typeface="+mn-lt"/>
          <a:ea typeface="+mn-ea"/>
          <a:cs typeface="+mn-cs"/>
        </a:defRPr>
      </a:lvl1pPr>
      <a:lvl2pPr marL="457200" algn="l" defTabSz="914400" rtl="0" eaLnBrk="1" latinLnBrk="0" hangingPunct="1">
        <a:defRPr sz="2700" kern="1200">
          <a:solidFill>
            <a:schemeClr val="tx1"/>
          </a:solidFill>
          <a:latin typeface="+mn-lt"/>
          <a:ea typeface="+mn-ea"/>
          <a:cs typeface="+mn-cs"/>
        </a:defRPr>
      </a:lvl2pPr>
      <a:lvl3pPr marL="914400" algn="l" defTabSz="914400" rtl="0" eaLnBrk="1" latinLnBrk="0" hangingPunct="1">
        <a:defRPr sz="2700" kern="1200">
          <a:solidFill>
            <a:schemeClr val="tx1"/>
          </a:solidFill>
          <a:latin typeface="+mn-lt"/>
          <a:ea typeface="+mn-ea"/>
          <a:cs typeface="+mn-cs"/>
        </a:defRPr>
      </a:lvl3pPr>
      <a:lvl4pPr marL="1371600" algn="l" defTabSz="914400" rtl="0" eaLnBrk="1" latinLnBrk="0" hangingPunct="1">
        <a:defRPr sz="2700" kern="1200">
          <a:solidFill>
            <a:schemeClr val="tx1"/>
          </a:solidFill>
          <a:latin typeface="+mn-lt"/>
          <a:ea typeface="+mn-ea"/>
          <a:cs typeface="+mn-cs"/>
        </a:defRPr>
      </a:lvl4pPr>
      <a:lvl5pPr marL="1828800" algn="l" defTabSz="914400" rtl="0" eaLnBrk="1" latinLnBrk="0" hangingPunct="1">
        <a:defRPr sz="2700" kern="1200">
          <a:solidFill>
            <a:schemeClr val="tx1"/>
          </a:solidFill>
          <a:latin typeface="+mn-lt"/>
          <a:ea typeface="+mn-ea"/>
          <a:cs typeface="+mn-cs"/>
        </a:defRPr>
      </a:lvl5pPr>
      <a:lvl6pPr marL="2286000" algn="l" defTabSz="914400" rtl="0" eaLnBrk="1" latinLnBrk="0" hangingPunct="1">
        <a:defRPr sz="2700" kern="1200">
          <a:solidFill>
            <a:schemeClr val="tx1"/>
          </a:solidFill>
          <a:latin typeface="+mn-lt"/>
          <a:ea typeface="+mn-ea"/>
          <a:cs typeface="+mn-cs"/>
        </a:defRPr>
      </a:lvl6pPr>
      <a:lvl7pPr marL="2743200" algn="l" defTabSz="914400" rtl="0" eaLnBrk="1" latinLnBrk="0" hangingPunct="1">
        <a:defRPr sz="2700" kern="1200">
          <a:solidFill>
            <a:schemeClr val="tx1"/>
          </a:solidFill>
          <a:latin typeface="+mn-lt"/>
          <a:ea typeface="+mn-ea"/>
          <a:cs typeface="+mn-cs"/>
        </a:defRPr>
      </a:lvl7pPr>
      <a:lvl8pPr marL="3200400" algn="l" defTabSz="914400" rtl="0" eaLnBrk="1" latinLnBrk="0" hangingPunct="1">
        <a:defRPr sz="2700" kern="1200">
          <a:solidFill>
            <a:schemeClr val="tx1"/>
          </a:solidFill>
          <a:latin typeface="+mn-lt"/>
          <a:ea typeface="+mn-ea"/>
          <a:cs typeface="+mn-cs"/>
        </a:defRPr>
      </a:lvl8pPr>
      <a:lvl9pPr marL="3657600" algn="l" defTabSz="9144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4.jpe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emf"/><Relationship Id="rId3" Type="http://schemas.openxmlformats.org/officeDocument/2006/relationships/image" Target="../media/image4.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emf"/><Relationship Id="rId3" Type="http://schemas.openxmlformats.org/officeDocument/2006/relationships/image" Target="../media/image4.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43.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jpeg"/><Relationship Id="rId7" Type="http://schemas.openxmlformats.org/officeDocument/2006/relationships/diagramQuickStyle" Target="../diagrams/quickStyle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jpe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1.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4.jpe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Freeform 2"/>
          <p:cNvSpPr/>
          <p:nvPr/>
        </p:nvSpPr>
        <p:spPr>
          <a:xfrm>
            <a:off x="1028700" y="9140065"/>
            <a:ext cx="945880" cy="236470"/>
          </a:xfrm>
          <a:custGeom>
            <a:avLst/>
            <a:gdLst/>
            <a:ahLst/>
            <a:cxnLst/>
            <a:rect l="l" t="t" r="r" b="b"/>
            <a:pathLst>
              <a:path w="945880" h="236470">
                <a:moveTo>
                  <a:pt x="0" y="0"/>
                </a:moveTo>
                <a:lnTo>
                  <a:pt x="945880" y="0"/>
                </a:lnTo>
                <a:lnTo>
                  <a:pt x="945880" y="236470"/>
                </a:lnTo>
                <a:lnTo>
                  <a:pt x="0" y="236470"/>
                </a:lnTo>
                <a:lnTo>
                  <a:pt x="0" y="0"/>
                </a:lnTo>
                <a:close/>
              </a:path>
            </a:pathLst>
          </a:custGeom>
          <a:blipFill>
            <a:blip r:embed="rId2">
              <a:alphaModFix amt="23000"/>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6384897" y="5379918"/>
            <a:ext cx="6059445" cy="605944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6220">
                <a:alpha val="18824"/>
              </a:srgbClr>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720762" y="6964430"/>
            <a:ext cx="2000810" cy="4114800"/>
          </a:xfrm>
          <a:custGeom>
            <a:avLst/>
            <a:gdLst/>
            <a:ahLst/>
            <a:cxnLst/>
            <a:rect l="l" t="t" r="r" b="b"/>
            <a:pathLst>
              <a:path w="2000810" h="411480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xmlns="" r:embed="rId5"/>
                </a:ext>
              </a:extLst>
            </a:blip>
            <a:stretch>
              <a:fillRect r="-204881"/>
            </a:stretch>
          </a:blipFill>
        </p:spPr>
      </p:sp>
      <p:grpSp>
        <p:nvGrpSpPr>
          <p:cNvPr id="7" name="Group 7"/>
          <p:cNvGrpSpPr/>
          <p:nvPr/>
        </p:nvGrpSpPr>
        <p:grpSpPr>
          <a:xfrm>
            <a:off x="11762088" y="-9632634"/>
            <a:ext cx="10994424" cy="1099442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9" name="TextBox 9"/>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965724" y="-1383136"/>
            <a:ext cx="10994424" cy="1099442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FD6220">
                  <a:alpha val="11765"/>
                </a:srgbClr>
              </a:solidFill>
              <a:prstDash val="solid"/>
              <a:miter/>
            </a:ln>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3709260" y="3803985"/>
            <a:ext cx="10869480" cy="1308050"/>
          </a:xfrm>
          <a:prstGeom prst="rect">
            <a:avLst/>
          </a:prstGeom>
          <a:solidFill>
            <a:schemeClr val="bg1"/>
          </a:solidFill>
        </p:spPr>
        <p:txBody>
          <a:bodyPr lIns="0" tIns="0" rIns="0" bIns="0" rtlCol="0" anchor="t">
            <a:spAutoFit/>
          </a:bodyPr>
          <a:lstStyle/>
          <a:p>
            <a:pPr algn="ctr">
              <a:lnSpc>
                <a:spcPts val="3359"/>
              </a:lnSpc>
            </a:pPr>
            <a:r>
              <a:rPr lang="en-US" sz="2400" dirty="0">
                <a:solidFill>
                  <a:srgbClr val="FF0000"/>
                </a:solidFill>
                <a:latin typeface="Open Sans"/>
                <a:ea typeface="Open Sans"/>
                <a:cs typeface="Open Sans"/>
                <a:sym typeface="Open Sans"/>
              </a:rPr>
              <a:t>of the project entitled </a:t>
            </a:r>
          </a:p>
          <a:p>
            <a:pPr algn="ctr">
              <a:lnSpc>
                <a:spcPts val="3359"/>
              </a:lnSpc>
            </a:pPr>
            <a:r>
              <a:rPr lang="en-US" sz="2400" dirty="0">
                <a:solidFill>
                  <a:srgbClr val="000000"/>
                </a:solidFill>
                <a:latin typeface="Open Sans"/>
                <a:ea typeface="Open Sans"/>
                <a:cs typeface="Open Sans"/>
                <a:sym typeface="Open Sans"/>
              </a:rPr>
              <a:t>"</a:t>
            </a:r>
            <a:r>
              <a:rPr lang="en-US" sz="2400" b="1" dirty="0">
                <a:solidFill>
                  <a:srgbClr val="000000"/>
                </a:solidFill>
                <a:latin typeface="Open Sans Bold"/>
                <a:ea typeface="Open Sans Bold"/>
                <a:cs typeface="Open Sans Bold"/>
                <a:sym typeface="Open Sans Bold"/>
              </a:rPr>
              <a:t>A Comprehensive Study on the Interdependence of Memory Window </a:t>
            </a:r>
            <a:r>
              <a:rPr lang="en-US" sz="2400" b="1" dirty="0" err="1" smtClean="0">
                <a:solidFill>
                  <a:srgbClr val="000000"/>
                </a:solidFill>
                <a:latin typeface="Open Sans Bold"/>
                <a:ea typeface="Open Sans Bold"/>
                <a:cs typeface="Open Sans Bold"/>
                <a:sym typeface="Open Sans Bold"/>
              </a:rPr>
              <a:t>Behaviour</a:t>
            </a:r>
            <a:r>
              <a:rPr lang="en-US" sz="2400" b="1" dirty="0">
                <a:solidFill>
                  <a:srgbClr val="000000"/>
                </a:solidFill>
                <a:latin typeface="Open Sans Bold"/>
                <a:ea typeface="Open Sans Bold"/>
                <a:cs typeface="Open Sans Bold"/>
                <a:sym typeface="Open Sans Bold"/>
              </a:rPr>
              <a:t> </a:t>
            </a:r>
            <a:r>
              <a:rPr lang="en-US" sz="2400" b="1" dirty="0" smtClean="0">
                <a:solidFill>
                  <a:srgbClr val="000000"/>
                </a:solidFill>
                <a:latin typeface="Open Sans Bold"/>
                <a:ea typeface="Open Sans Bold"/>
                <a:cs typeface="Open Sans Bold"/>
                <a:sym typeface="Open Sans Bold"/>
              </a:rPr>
              <a:t>and </a:t>
            </a:r>
            <a:r>
              <a:rPr lang="en-US" sz="2400" b="1" dirty="0">
                <a:solidFill>
                  <a:srgbClr val="000000"/>
                </a:solidFill>
                <a:latin typeface="Open Sans Bold"/>
                <a:ea typeface="Open Sans Bold"/>
                <a:cs typeface="Open Sans Bold"/>
                <a:sym typeface="Open Sans Bold"/>
              </a:rPr>
              <a:t>Ferroelectric Properties in </a:t>
            </a:r>
            <a:r>
              <a:rPr lang="en-US" sz="2400" b="1" dirty="0" smtClean="0">
                <a:solidFill>
                  <a:srgbClr val="000000"/>
                </a:solidFill>
                <a:latin typeface="Open Sans Bold"/>
                <a:ea typeface="Open Sans Bold"/>
                <a:cs typeface="Open Sans Bold"/>
                <a:sym typeface="Open Sans Bold"/>
              </a:rPr>
              <a:t>FETs</a:t>
            </a:r>
            <a:r>
              <a:rPr lang="en-US" sz="2400" dirty="0">
                <a:solidFill>
                  <a:srgbClr val="000000"/>
                </a:solidFill>
                <a:latin typeface="Open Sans"/>
                <a:ea typeface="Open Sans"/>
                <a:cs typeface="Open Sans"/>
                <a:sym typeface="Open Sans"/>
              </a:rPr>
              <a:t>"</a:t>
            </a:r>
          </a:p>
        </p:txBody>
      </p:sp>
      <p:sp>
        <p:nvSpPr>
          <p:cNvPr id="14" name="Freeform 14" descr="Image result for nit silchar logo"/>
          <p:cNvSpPr/>
          <p:nvPr/>
        </p:nvSpPr>
        <p:spPr>
          <a:xfrm>
            <a:off x="8215306" y="1639428"/>
            <a:ext cx="1785950" cy="1789560"/>
          </a:xfrm>
          <a:custGeom>
            <a:avLst/>
            <a:gdLst/>
            <a:ahLst/>
            <a:cxnLst/>
            <a:rect l="l" t="t" r="r" b="b"/>
            <a:pathLst>
              <a:path w="1571625" h="1564482">
                <a:moveTo>
                  <a:pt x="0" y="0"/>
                </a:moveTo>
                <a:lnTo>
                  <a:pt x="1571624" y="0"/>
                </a:lnTo>
                <a:lnTo>
                  <a:pt x="1571624" y="1564482"/>
                </a:lnTo>
                <a:lnTo>
                  <a:pt x="0" y="1564482"/>
                </a:lnTo>
                <a:lnTo>
                  <a:pt x="0" y="0"/>
                </a:lnTo>
                <a:close/>
              </a:path>
            </a:pathLst>
          </a:custGeom>
          <a:blipFill>
            <a:blip r:embed="rId6"/>
            <a:stretch>
              <a:fillRect/>
            </a:stretch>
          </a:blipFill>
        </p:spPr>
      </p:sp>
      <p:sp>
        <p:nvSpPr>
          <p:cNvPr id="15" name="TextBox 15"/>
          <p:cNvSpPr txBox="1"/>
          <p:nvPr/>
        </p:nvSpPr>
        <p:spPr>
          <a:xfrm>
            <a:off x="1897129" y="575328"/>
            <a:ext cx="14493742" cy="629919"/>
          </a:xfrm>
          <a:prstGeom prst="rect">
            <a:avLst/>
          </a:prstGeom>
        </p:spPr>
        <p:txBody>
          <a:bodyPr lIns="0" tIns="0" rIns="0" bIns="0" rtlCol="0" anchor="t">
            <a:spAutoFit/>
          </a:bodyPr>
          <a:lstStyle/>
          <a:p>
            <a:pPr algn="ctr">
              <a:lnSpc>
                <a:spcPts val="5180"/>
              </a:lnSpc>
            </a:pPr>
            <a:r>
              <a:rPr lang="en-US" sz="3700">
                <a:solidFill>
                  <a:srgbClr val="000000"/>
                </a:solidFill>
                <a:latin typeface="Canva Sans"/>
                <a:ea typeface="Canva Sans"/>
                <a:cs typeface="Canva Sans"/>
                <a:sym typeface="Canva Sans"/>
              </a:rPr>
              <a:t>B.Tech (7th Semester) Project Presentation</a:t>
            </a:r>
          </a:p>
        </p:txBody>
      </p:sp>
      <p:sp>
        <p:nvSpPr>
          <p:cNvPr id="16" name="TextBox 16"/>
          <p:cNvSpPr txBox="1"/>
          <p:nvPr/>
        </p:nvSpPr>
        <p:spPr>
          <a:xfrm>
            <a:off x="4262289" y="8245520"/>
            <a:ext cx="9763423" cy="1131015"/>
          </a:xfrm>
          <a:prstGeom prst="rect">
            <a:avLst/>
          </a:prstGeom>
        </p:spPr>
        <p:txBody>
          <a:bodyPr lIns="0" tIns="0" rIns="0" bIns="0" rtlCol="0" anchor="t">
            <a:spAutoFit/>
          </a:bodyPr>
          <a:lstStyle/>
          <a:p>
            <a:pPr algn="ctr">
              <a:lnSpc>
                <a:spcPts val="4335"/>
              </a:lnSpc>
            </a:pPr>
            <a:r>
              <a:rPr lang="en-US" sz="3096">
                <a:solidFill>
                  <a:srgbClr val="000000"/>
                </a:solidFill>
                <a:latin typeface="Times New Roman"/>
                <a:ea typeface="Times New Roman"/>
                <a:cs typeface="Times New Roman"/>
                <a:sym typeface="Times New Roman"/>
              </a:rPr>
              <a:t> Electronics and Communication Engineering Department</a:t>
            </a:r>
          </a:p>
          <a:p>
            <a:pPr algn="ctr">
              <a:lnSpc>
                <a:spcPts val="4335"/>
              </a:lnSpc>
            </a:pPr>
            <a:r>
              <a:rPr lang="en-US" sz="3096">
                <a:solidFill>
                  <a:srgbClr val="000000"/>
                </a:solidFill>
                <a:latin typeface="Times New Roman"/>
                <a:ea typeface="Times New Roman"/>
                <a:cs typeface="Times New Roman"/>
                <a:sym typeface="Times New Roman"/>
              </a:rPr>
              <a:t> National Institute of Technology Silchar, Assam</a:t>
            </a:r>
          </a:p>
        </p:txBody>
      </p:sp>
      <p:sp>
        <p:nvSpPr>
          <p:cNvPr id="17" name="TextBox 17"/>
          <p:cNvSpPr txBox="1"/>
          <p:nvPr/>
        </p:nvSpPr>
        <p:spPr>
          <a:xfrm>
            <a:off x="6650236" y="5428950"/>
            <a:ext cx="4987528" cy="2462213"/>
          </a:xfrm>
          <a:prstGeom prst="rect">
            <a:avLst/>
          </a:prstGeom>
        </p:spPr>
        <p:txBody>
          <a:bodyPr lIns="0" tIns="0" rIns="0" bIns="0" rtlCol="0" anchor="t">
            <a:spAutoFit/>
          </a:bodyPr>
          <a:lstStyle/>
          <a:p>
            <a:pPr algn="ctr">
              <a:lnSpc>
                <a:spcPts val="3100"/>
              </a:lnSpc>
            </a:pPr>
            <a:r>
              <a:rPr lang="en-US" sz="2214" dirty="0">
                <a:solidFill>
                  <a:srgbClr val="FF0000"/>
                </a:solidFill>
                <a:latin typeface="Canva Sans"/>
                <a:ea typeface="Canva Sans"/>
                <a:cs typeface="Canva Sans"/>
                <a:sym typeface="Canva Sans"/>
              </a:rPr>
              <a:t>By</a:t>
            </a:r>
            <a:r>
              <a:rPr lang="en-US" sz="2214" dirty="0">
                <a:solidFill>
                  <a:srgbClr val="000000"/>
                </a:solidFill>
                <a:latin typeface="Canva Sans"/>
                <a:ea typeface="Canva Sans"/>
                <a:cs typeface="Canva Sans"/>
                <a:sym typeface="Canva Sans"/>
              </a:rPr>
              <a:t> </a:t>
            </a:r>
          </a:p>
          <a:p>
            <a:pPr algn="ctr">
              <a:lnSpc>
                <a:spcPts val="3100"/>
              </a:lnSpc>
            </a:pPr>
            <a:r>
              <a:rPr lang="en-US" sz="2214" dirty="0">
                <a:solidFill>
                  <a:srgbClr val="000000"/>
                </a:solidFill>
                <a:latin typeface="Canva Sans"/>
                <a:ea typeface="Canva Sans"/>
                <a:cs typeface="Canva Sans"/>
                <a:sym typeface="Canva Sans"/>
              </a:rPr>
              <a:t> Dipankar Deori (Scholar ID-2114150)</a:t>
            </a:r>
          </a:p>
          <a:p>
            <a:pPr algn="ctr">
              <a:lnSpc>
                <a:spcPts val="3100"/>
              </a:lnSpc>
            </a:pPr>
            <a:r>
              <a:rPr lang="en-US" sz="2214" dirty="0" err="1" smtClean="0">
                <a:solidFill>
                  <a:srgbClr val="000000"/>
                </a:solidFill>
                <a:latin typeface="Canva Sans"/>
                <a:ea typeface="Canva Sans"/>
                <a:cs typeface="Canva Sans"/>
                <a:sym typeface="Canva Sans"/>
              </a:rPr>
              <a:t>Palash</a:t>
            </a:r>
            <a:r>
              <a:rPr lang="en-US" sz="2214" dirty="0" smtClean="0">
                <a:solidFill>
                  <a:srgbClr val="000000"/>
                </a:solidFill>
                <a:latin typeface="Canva Sans"/>
                <a:ea typeface="Canva Sans"/>
                <a:cs typeface="Canva Sans"/>
                <a:sym typeface="Canva Sans"/>
              </a:rPr>
              <a:t> </a:t>
            </a:r>
            <a:r>
              <a:rPr lang="en-US" sz="2214" dirty="0" err="1" smtClean="0">
                <a:solidFill>
                  <a:srgbClr val="000000"/>
                </a:solidFill>
                <a:latin typeface="Canva Sans"/>
                <a:ea typeface="Canva Sans"/>
                <a:cs typeface="Canva Sans"/>
                <a:sym typeface="Canva Sans"/>
              </a:rPr>
              <a:t>Mandal</a:t>
            </a:r>
            <a:r>
              <a:rPr lang="en-US" sz="2214" dirty="0" smtClean="0">
                <a:solidFill>
                  <a:srgbClr val="000000"/>
                </a:solidFill>
                <a:latin typeface="Canva Sans"/>
                <a:ea typeface="Canva Sans"/>
                <a:cs typeface="Canva Sans"/>
                <a:sym typeface="Canva Sans"/>
              </a:rPr>
              <a:t> (</a:t>
            </a:r>
            <a:r>
              <a:rPr lang="en-US" sz="2214" dirty="0">
                <a:solidFill>
                  <a:srgbClr val="000000"/>
                </a:solidFill>
                <a:latin typeface="Canva Sans"/>
                <a:ea typeface="Canva Sans"/>
                <a:cs typeface="Canva Sans"/>
                <a:sym typeface="Canva Sans"/>
              </a:rPr>
              <a:t>Scholar ID-2114128)</a:t>
            </a:r>
          </a:p>
          <a:p>
            <a:pPr algn="ctr">
              <a:lnSpc>
                <a:spcPts val="3100"/>
              </a:lnSpc>
            </a:pPr>
            <a:endParaRPr lang="en-US" sz="2214" dirty="0">
              <a:solidFill>
                <a:srgbClr val="000000"/>
              </a:solidFill>
              <a:latin typeface="Canva Sans"/>
              <a:ea typeface="Canva Sans"/>
              <a:cs typeface="Canva Sans"/>
              <a:sym typeface="Canva Sans"/>
            </a:endParaRPr>
          </a:p>
          <a:p>
            <a:pPr algn="ctr">
              <a:lnSpc>
                <a:spcPts val="3380"/>
              </a:lnSpc>
            </a:pPr>
            <a:r>
              <a:rPr lang="en-US" sz="2414" b="1" dirty="0">
                <a:solidFill>
                  <a:srgbClr val="FF0000"/>
                </a:solidFill>
                <a:latin typeface="Canva Sans Bold"/>
                <a:ea typeface="Canva Sans Bold"/>
                <a:cs typeface="Canva Sans Bold"/>
                <a:sym typeface="Canva Sans Bold"/>
              </a:rPr>
              <a:t>Under the supervision of </a:t>
            </a:r>
          </a:p>
          <a:p>
            <a:pPr algn="ctr">
              <a:lnSpc>
                <a:spcPts val="3380"/>
              </a:lnSpc>
            </a:pPr>
            <a:r>
              <a:rPr lang="en-US" sz="2414" b="1" dirty="0">
                <a:solidFill>
                  <a:srgbClr val="000000"/>
                </a:solidFill>
                <a:latin typeface="Canva Sans Bold"/>
                <a:ea typeface="Canva Sans Bold"/>
                <a:cs typeface="Canva Sans Bold"/>
                <a:sym typeface="Canva Sans Bold"/>
              </a:rPr>
              <a:t>Dr. </a:t>
            </a:r>
            <a:r>
              <a:rPr lang="en-US" sz="2414" b="1" dirty="0" err="1" smtClean="0">
                <a:solidFill>
                  <a:srgbClr val="000000"/>
                </a:solidFill>
                <a:latin typeface="Canva Sans Bold"/>
                <a:ea typeface="Canva Sans Bold"/>
                <a:cs typeface="Canva Sans Bold"/>
                <a:sym typeface="Canva Sans Bold"/>
              </a:rPr>
              <a:t>Dipjyoti</a:t>
            </a:r>
            <a:r>
              <a:rPr lang="en-US" sz="2414" b="1" dirty="0" smtClean="0">
                <a:solidFill>
                  <a:srgbClr val="000000"/>
                </a:solidFill>
                <a:latin typeface="Canva Sans Bold"/>
                <a:ea typeface="Canva Sans Bold"/>
                <a:cs typeface="Canva Sans Bold"/>
                <a:sym typeface="Canva Sans Bold"/>
              </a:rPr>
              <a:t> </a:t>
            </a:r>
            <a:r>
              <a:rPr lang="en-US" sz="2414" b="1" dirty="0">
                <a:solidFill>
                  <a:srgbClr val="000000"/>
                </a:solidFill>
                <a:latin typeface="Canva Sans Bold"/>
                <a:ea typeface="Canva Sans Bold"/>
                <a:cs typeface="Canva Sans Bold"/>
                <a:sym typeface="Canva Sans Bold"/>
              </a:rPr>
              <a:t>Das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3F52214-117B-8EEE-595E-FD164F7612B5}"/>
            </a:ext>
          </a:extLst>
        </p:cNvPr>
        <p:cNvGrpSpPr/>
        <p:nvPr/>
      </p:nvGrpSpPr>
      <p:grpSpPr>
        <a:xfrm>
          <a:off x="0" y="0"/>
          <a:ext cx="0" cy="0"/>
          <a:chOff x="0" y="0"/>
          <a:chExt cx="0" cy="0"/>
        </a:xfrm>
      </p:grpSpPr>
      <p:pic>
        <p:nvPicPr>
          <p:cNvPr id="48" name="Picture 47" descr="pngtree-business-ppt-light-effect-blue-simple-image_793253 (1).jpg"/>
          <p:cNvPicPr>
            <a:picLocks noChangeAspect="1"/>
          </p:cNvPicPr>
          <p:nvPr/>
        </p:nvPicPr>
        <p:blipFill>
          <a:blip r:embed="rId3"/>
          <a:stretch>
            <a:fillRect/>
          </a:stretch>
        </p:blipFill>
        <p:spPr>
          <a:xfrm>
            <a:off x="1" y="0"/>
            <a:ext cx="18287999" cy="10287000"/>
          </a:xfrm>
          <a:prstGeom prst="rect">
            <a:avLst/>
          </a:prstGeom>
        </p:spPr>
      </p:pic>
      <p:sp>
        <p:nvSpPr>
          <p:cNvPr id="54" name="Title 1">
            <a:extLst>
              <a:ext uri="{FF2B5EF4-FFF2-40B4-BE49-F238E27FC236}">
                <a16:creationId xmlns:a16="http://schemas.microsoft.com/office/drawing/2014/main" xmlns="" id="{53BEB97E-C8ED-BBC8-D545-730DC25E3E7F}"/>
              </a:ext>
            </a:extLst>
          </p:cNvPr>
          <p:cNvSpPr txBox="1">
            <a:spLocks/>
          </p:cNvSpPr>
          <p:nvPr/>
        </p:nvSpPr>
        <p:spPr>
          <a:xfrm>
            <a:off x="0" y="1065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Ferroelectrics for memory and storage</a:t>
            </a:r>
          </a:p>
        </p:txBody>
      </p:sp>
      <p:sp>
        <p:nvSpPr>
          <p:cNvPr id="3125" name="TextBox 3124">
            <a:extLst>
              <a:ext uri="{FF2B5EF4-FFF2-40B4-BE49-F238E27FC236}">
                <a16:creationId xmlns:a16="http://schemas.microsoft.com/office/drawing/2014/main" xmlns="" id="{254096C6-A15B-13C7-DEE3-8A99DF163108}"/>
              </a:ext>
            </a:extLst>
          </p:cNvPr>
          <p:cNvSpPr txBox="1"/>
          <p:nvPr/>
        </p:nvSpPr>
        <p:spPr>
          <a:xfrm>
            <a:off x="3332488" y="7974742"/>
            <a:ext cx="4977208" cy="600165"/>
          </a:xfrm>
          <a:prstGeom prst="rect">
            <a:avLst/>
          </a:prstGeom>
          <a:noFill/>
        </p:spPr>
        <p:txBody>
          <a:bodyPr wrap="square" rtlCol="0">
            <a:spAutoFit/>
          </a:bodyPr>
          <a:lstStyle/>
          <a:p>
            <a:r>
              <a:rPr lang="en-US" sz="3000" b="1" dirty="0"/>
              <a:t>Ferroelectric Memories</a:t>
            </a:r>
          </a:p>
        </p:txBody>
      </p:sp>
      <p:grpSp>
        <p:nvGrpSpPr>
          <p:cNvPr id="3126" name="Group 3125">
            <a:extLst>
              <a:ext uri="{FF2B5EF4-FFF2-40B4-BE49-F238E27FC236}">
                <a16:creationId xmlns:a16="http://schemas.microsoft.com/office/drawing/2014/main" xmlns="" id="{BBAAFC60-4154-EE98-E5C5-3A1EA12F76FE}"/>
              </a:ext>
            </a:extLst>
          </p:cNvPr>
          <p:cNvGrpSpPr/>
          <p:nvPr/>
        </p:nvGrpSpPr>
        <p:grpSpPr>
          <a:xfrm>
            <a:off x="1306291" y="1625182"/>
            <a:ext cx="8140192" cy="6243742"/>
            <a:chOff x="6029146" y="1625182"/>
            <a:chExt cx="11255046" cy="7661785"/>
          </a:xfrm>
        </p:grpSpPr>
        <p:pic>
          <p:nvPicPr>
            <p:cNvPr id="3127" name="Picture 3126">
              <a:extLst>
                <a:ext uri="{FF2B5EF4-FFF2-40B4-BE49-F238E27FC236}">
                  <a16:creationId xmlns:a16="http://schemas.microsoft.com/office/drawing/2014/main" xmlns="" id="{9CF0EF7C-6749-DFE7-B90B-3D08FE8B4903}"/>
                </a:ext>
              </a:extLst>
            </p:cNvPr>
            <p:cNvPicPr>
              <a:picLocks noChangeAspect="1"/>
            </p:cNvPicPr>
            <p:nvPr/>
          </p:nvPicPr>
          <p:blipFill>
            <a:blip r:embed="rId4"/>
            <a:stretch>
              <a:fillRect/>
            </a:stretch>
          </p:blipFill>
          <p:spPr>
            <a:xfrm>
              <a:off x="11662620" y="1957579"/>
              <a:ext cx="5621572" cy="6005275"/>
            </a:xfrm>
            <a:prstGeom prst="rect">
              <a:avLst/>
            </a:prstGeom>
          </p:spPr>
        </p:pic>
        <p:sp>
          <p:nvSpPr>
            <p:cNvPr id="3128" name="TextBox 3127">
              <a:extLst>
                <a:ext uri="{FF2B5EF4-FFF2-40B4-BE49-F238E27FC236}">
                  <a16:creationId xmlns:a16="http://schemas.microsoft.com/office/drawing/2014/main" xmlns="" id="{1143795F-DEA9-4946-D066-6D7AE457832C}"/>
                </a:ext>
              </a:extLst>
            </p:cNvPr>
            <p:cNvSpPr txBox="1"/>
            <p:nvPr/>
          </p:nvSpPr>
          <p:spPr>
            <a:xfrm>
              <a:off x="13233868" y="7597707"/>
              <a:ext cx="2170017" cy="646330"/>
            </a:xfrm>
            <a:prstGeom prst="rect">
              <a:avLst/>
            </a:prstGeom>
            <a:noFill/>
          </p:spPr>
          <p:txBody>
            <a:bodyPr wrap="none" rtlCol="0">
              <a:spAutoFit/>
            </a:bodyPr>
            <a:lstStyle/>
            <a:p>
              <a:r>
                <a:rPr lang="en-US" sz="3300" dirty="0"/>
                <a:t>Voltage, </a:t>
              </a:r>
              <a:r>
                <a:rPr lang="en-US" sz="3300" i="1" dirty="0"/>
                <a:t>V</a:t>
              </a:r>
            </a:p>
          </p:txBody>
        </p:sp>
        <p:cxnSp>
          <p:nvCxnSpPr>
            <p:cNvPr id="3129" name="Straight Arrow Connector 3128">
              <a:extLst>
                <a:ext uri="{FF2B5EF4-FFF2-40B4-BE49-F238E27FC236}">
                  <a16:creationId xmlns:a16="http://schemas.microsoft.com/office/drawing/2014/main" xmlns="" id="{7374835E-E849-A06B-DA48-D828AD6BD5E3}"/>
                </a:ext>
              </a:extLst>
            </p:cNvPr>
            <p:cNvCxnSpPr>
              <a:cxnSpLocks/>
            </p:cNvCxnSpPr>
            <p:nvPr/>
          </p:nvCxnSpPr>
          <p:spPr>
            <a:xfrm flipV="1">
              <a:off x="11767257" y="3170016"/>
              <a:ext cx="0" cy="6022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xmlns="" id="{98AD3C0D-B503-B879-315D-FC60BCBAD6D9}"/>
                </a:ext>
              </a:extLst>
            </p:cNvPr>
            <p:cNvCxnSpPr>
              <a:cxnSpLocks/>
            </p:cNvCxnSpPr>
            <p:nvPr/>
          </p:nvCxnSpPr>
          <p:spPr>
            <a:xfrm>
              <a:off x="14428179" y="1828125"/>
              <a:ext cx="0" cy="591327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xmlns="" id="{76CAFF24-2BAA-657C-3826-A722E8ED56E4}"/>
                </a:ext>
              </a:extLst>
            </p:cNvPr>
            <p:cNvCxnSpPr>
              <a:cxnSpLocks/>
            </p:cNvCxnSpPr>
            <p:nvPr/>
          </p:nvCxnSpPr>
          <p:spPr>
            <a:xfrm flipH="1">
              <a:off x="12193938" y="5101804"/>
              <a:ext cx="496257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32" name="TextBox 3131">
              <a:extLst>
                <a:ext uri="{FF2B5EF4-FFF2-40B4-BE49-F238E27FC236}">
                  <a16:creationId xmlns:a16="http://schemas.microsoft.com/office/drawing/2014/main" xmlns="" id="{7EC5BBE7-8486-BFBD-61FC-A062C2179DF1}"/>
                </a:ext>
              </a:extLst>
            </p:cNvPr>
            <p:cNvSpPr txBox="1"/>
            <p:nvPr/>
          </p:nvSpPr>
          <p:spPr>
            <a:xfrm rot="16200000">
              <a:off x="10144612" y="4866849"/>
              <a:ext cx="3193141" cy="893649"/>
            </a:xfrm>
            <a:prstGeom prst="rect">
              <a:avLst/>
            </a:prstGeom>
            <a:noFill/>
          </p:spPr>
          <p:txBody>
            <a:bodyPr wrap="none" rtlCol="0">
              <a:spAutoFit/>
            </a:bodyPr>
            <a:lstStyle/>
            <a:p>
              <a:r>
                <a:rPr lang="en-US" dirty="0"/>
                <a:t>Polarization</a:t>
              </a:r>
              <a:r>
                <a:rPr lang="en-US" sz="3300" dirty="0"/>
                <a:t>, </a:t>
              </a:r>
              <a:r>
                <a:rPr lang="en-US" sz="3300" i="1" dirty="0"/>
                <a:t>P</a:t>
              </a:r>
            </a:p>
          </p:txBody>
        </p:sp>
        <p:grpSp>
          <p:nvGrpSpPr>
            <p:cNvPr id="3133" name="Group 3132">
              <a:extLst>
                <a:ext uri="{FF2B5EF4-FFF2-40B4-BE49-F238E27FC236}">
                  <a16:creationId xmlns:a16="http://schemas.microsoft.com/office/drawing/2014/main" xmlns="" id="{3529013F-3BC4-E6F4-8C7A-9A8ABC45B892}"/>
                </a:ext>
              </a:extLst>
            </p:cNvPr>
            <p:cNvGrpSpPr/>
            <p:nvPr/>
          </p:nvGrpSpPr>
          <p:grpSpPr>
            <a:xfrm>
              <a:off x="7135081" y="8208021"/>
              <a:ext cx="1533619" cy="1078947"/>
              <a:chOff x="9029700" y="7658100"/>
              <a:chExt cx="1928661" cy="1283575"/>
            </a:xfrm>
          </p:grpSpPr>
          <p:sp>
            <p:nvSpPr>
              <p:cNvPr id="3144" name="TextBox 3143">
                <a:extLst>
                  <a:ext uri="{FF2B5EF4-FFF2-40B4-BE49-F238E27FC236}">
                    <a16:creationId xmlns:a16="http://schemas.microsoft.com/office/drawing/2014/main" xmlns="" id="{981ACE8F-C27E-272C-444E-5353D9011978}"/>
                  </a:ext>
                </a:extLst>
              </p:cNvPr>
              <p:cNvSpPr txBox="1"/>
              <p:nvPr/>
            </p:nvSpPr>
            <p:spPr>
              <a:xfrm>
                <a:off x="9029700" y="7658100"/>
                <a:ext cx="1240393" cy="713989"/>
              </a:xfrm>
              <a:prstGeom prst="rect">
                <a:avLst/>
              </a:prstGeom>
              <a:noFill/>
            </p:spPr>
            <p:txBody>
              <a:bodyPr wrap="none" rtlCol="0">
                <a:spAutoFit/>
              </a:bodyPr>
              <a:lstStyle/>
              <a:p>
                <a:r>
                  <a:rPr lang="en-US" sz="3000" dirty="0">
                    <a:solidFill>
                      <a:srgbClr val="008000"/>
                    </a:solidFill>
                  </a:rPr>
                  <a:t>Hf</a:t>
                </a:r>
                <a:r>
                  <a:rPr lang="en-US" sz="3000" baseline="30000" dirty="0">
                    <a:solidFill>
                      <a:srgbClr val="008000"/>
                    </a:solidFill>
                  </a:rPr>
                  <a:t>4+</a:t>
                </a:r>
              </a:p>
            </p:txBody>
          </p:sp>
          <p:sp>
            <p:nvSpPr>
              <p:cNvPr id="3145" name="TextBox 3144">
                <a:extLst>
                  <a:ext uri="{FF2B5EF4-FFF2-40B4-BE49-F238E27FC236}">
                    <a16:creationId xmlns:a16="http://schemas.microsoft.com/office/drawing/2014/main" xmlns="" id="{99C79751-AFE3-28BE-7FAE-84960F0ECC5F}"/>
                  </a:ext>
                </a:extLst>
              </p:cNvPr>
              <p:cNvSpPr txBox="1"/>
              <p:nvPr/>
            </p:nvSpPr>
            <p:spPr>
              <a:xfrm>
                <a:off x="10218120" y="7677979"/>
                <a:ext cx="740241" cy="600165"/>
              </a:xfrm>
              <a:prstGeom prst="rect">
                <a:avLst/>
              </a:prstGeom>
              <a:noFill/>
            </p:spPr>
            <p:txBody>
              <a:bodyPr wrap="none" rtlCol="0">
                <a:spAutoFit/>
              </a:bodyPr>
              <a:lstStyle/>
              <a:p>
                <a:r>
                  <a:rPr lang="en-US" sz="3000" dirty="0">
                    <a:solidFill>
                      <a:srgbClr val="FF0000"/>
                    </a:solidFill>
                  </a:rPr>
                  <a:t>O</a:t>
                </a:r>
                <a:r>
                  <a:rPr lang="en-US" sz="3000" baseline="30000" dirty="0">
                    <a:solidFill>
                      <a:srgbClr val="FF0000"/>
                    </a:solidFill>
                  </a:rPr>
                  <a:t>2-</a:t>
                </a:r>
              </a:p>
            </p:txBody>
          </p:sp>
          <p:pic>
            <p:nvPicPr>
              <p:cNvPr id="3146" name="Picture 3145">
                <a:extLst>
                  <a:ext uri="{FF2B5EF4-FFF2-40B4-BE49-F238E27FC236}">
                    <a16:creationId xmlns:a16="http://schemas.microsoft.com/office/drawing/2014/main" xmlns="" id="{EDAFBA99-DCF9-8568-17AB-BC95318B04F5}"/>
                  </a:ext>
                </a:extLst>
              </p:cNvPr>
              <p:cNvPicPr>
                <a:picLocks noChangeAspect="1"/>
              </p:cNvPicPr>
              <p:nvPr/>
            </p:nvPicPr>
            <p:blipFill>
              <a:blip r:embed="rId5" cstate="print"/>
              <a:stretch>
                <a:fillRect/>
              </a:stretch>
            </p:blipFill>
            <p:spPr>
              <a:xfrm>
                <a:off x="10425129" y="8485269"/>
                <a:ext cx="393988" cy="400051"/>
              </a:xfrm>
              <a:prstGeom prst="rect">
                <a:avLst/>
              </a:prstGeom>
            </p:spPr>
          </p:pic>
          <p:pic>
            <p:nvPicPr>
              <p:cNvPr id="3147" name="Picture 3146">
                <a:extLst>
                  <a:ext uri="{FF2B5EF4-FFF2-40B4-BE49-F238E27FC236}">
                    <a16:creationId xmlns:a16="http://schemas.microsoft.com/office/drawing/2014/main" xmlns="" id="{8A087339-58D6-F4EB-9E21-434202D87DD2}"/>
                  </a:ext>
                </a:extLst>
              </p:cNvPr>
              <p:cNvPicPr>
                <a:picLocks noChangeAspect="1"/>
              </p:cNvPicPr>
              <p:nvPr/>
            </p:nvPicPr>
            <p:blipFill>
              <a:blip r:embed="rId6" cstate="print"/>
              <a:stretch>
                <a:fillRect/>
              </a:stretch>
            </p:blipFill>
            <p:spPr>
              <a:xfrm>
                <a:off x="9229831" y="8293975"/>
                <a:ext cx="666076" cy="647700"/>
              </a:xfrm>
              <a:prstGeom prst="rect">
                <a:avLst/>
              </a:prstGeom>
            </p:spPr>
          </p:pic>
        </p:grpSp>
        <p:pic>
          <p:nvPicPr>
            <p:cNvPr id="3134" name="Picture 3133">
              <a:extLst>
                <a:ext uri="{FF2B5EF4-FFF2-40B4-BE49-F238E27FC236}">
                  <a16:creationId xmlns:a16="http://schemas.microsoft.com/office/drawing/2014/main" xmlns="" id="{CBCAC0E0-5A3F-B4CD-2485-005E10F41290}"/>
                </a:ext>
              </a:extLst>
            </p:cNvPr>
            <p:cNvPicPr>
              <a:picLocks noChangeAspect="1"/>
            </p:cNvPicPr>
            <p:nvPr/>
          </p:nvPicPr>
          <p:blipFill>
            <a:blip r:embed="rId7" cstate="print"/>
            <a:stretch>
              <a:fillRect/>
            </a:stretch>
          </p:blipFill>
          <p:spPr>
            <a:xfrm>
              <a:off x="6029146" y="1625182"/>
              <a:ext cx="4027557" cy="2468502"/>
            </a:xfrm>
            <a:prstGeom prst="rect">
              <a:avLst/>
            </a:prstGeom>
          </p:spPr>
        </p:pic>
        <p:pic>
          <p:nvPicPr>
            <p:cNvPr id="3135" name="Picture 3134">
              <a:extLst>
                <a:ext uri="{FF2B5EF4-FFF2-40B4-BE49-F238E27FC236}">
                  <a16:creationId xmlns:a16="http://schemas.microsoft.com/office/drawing/2014/main" xmlns="" id="{2DCCF8E9-E91A-37ED-09EC-9CFA16687935}"/>
                </a:ext>
              </a:extLst>
            </p:cNvPr>
            <p:cNvPicPr>
              <a:picLocks noChangeAspect="1"/>
            </p:cNvPicPr>
            <p:nvPr/>
          </p:nvPicPr>
          <p:blipFill>
            <a:blip r:embed="rId8" cstate="print"/>
            <a:stretch>
              <a:fillRect/>
            </a:stretch>
          </p:blipFill>
          <p:spPr>
            <a:xfrm flipV="1">
              <a:off x="6029146" y="5492301"/>
              <a:ext cx="3962403" cy="2352376"/>
            </a:xfrm>
            <a:prstGeom prst="rect">
              <a:avLst/>
            </a:prstGeom>
          </p:spPr>
        </p:pic>
        <p:sp>
          <p:nvSpPr>
            <p:cNvPr id="3136" name="TextBox 3135">
              <a:extLst>
                <a:ext uri="{FF2B5EF4-FFF2-40B4-BE49-F238E27FC236}">
                  <a16:creationId xmlns:a16="http://schemas.microsoft.com/office/drawing/2014/main" xmlns="" id="{DF0E729C-9EBA-1B66-2712-8F1EAFAD332E}"/>
                </a:ext>
              </a:extLst>
            </p:cNvPr>
            <p:cNvSpPr txBox="1"/>
            <p:nvPr/>
          </p:nvSpPr>
          <p:spPr>
            <a:xfrm>
              <a:off x="13656810" y="2554008"/>
              <a:ext cx="507832" cy="553998"/>
            </a:xfrm>
            <a:prstGeom prst="rect">
              <a:avLst/>
            </a:prstGeom>
            <a:noFill/>
          </p:spPr>
          <p:txBody>
            <a:bodyPr wrap="none" rtlCol="0">
              <a:spAutoFit/>
            </a:bodyPr>
            <a:lstStyle/>
            <a:p>
              <a:r>
                <a:rPr lang="en-US" i="1" dirty="0"/>
                <a:t>P</a:t>
              </a:r>
            </a:p>
          </p:txBody>
        </p:sp>
        <p:sp>
          <p:nvSpPr>
            <p:cNvPr id="3137" name="Down Arrow 49">
              <a:extLst>
                <a:ext uri="{FF2B5EF4-FFF2-40B4-BE49-F238E27FC236}">
                  <a16:creationId xmlns:a16="http://schemas.microsoft.com/office/drawing/2014/main" xmlns="" id="{BFFEEF58-203D-EFF2-2E9B-3C2128DD3252}"/>
                </a:ext>
              </a:extLst>
            </p:cNvPr>
            <p:cNvSpPr/>
            <p:nvPr/>
          </p:nvSpPr>
          <p:spPr>
            <a:xfrm rot="10800000">
              <a:off x="10236973" y="2115696"/>
              <a:ext cx="682455"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TextBox 3137">
              <a:extLst>
                <a:ext uri="{FF2B5EF4-FFF2-40B4-BE49-F238E27FC236}">
                  <a16:creationId xmlns:a16="http://schemas.microsoft.com/office/drawing/2014/main" xmlns="" id="{7CC40FB4-4B3D-E3DA-8CC6-AB3F22D838E1}"/>
                </a:ext>
              </a:extLst>
            </p:cNvPr>
            <p:cNvSpPr txBox="1"/>
            <p:nvPr/>
          </p:nvSpPr>
          <p:spPr>
            <a:xfrm>
              <a:off x="14796600" y="6516748"/>
              <a:ext cx="861733" cy="679819"/>
            </a:xfrm>
            <a:prstGeom prst="rect">
              <a:avLst/>
            </a:prstGeom>
            <a:noFill/>
          </p:spPr>
          <p:txBody>
            <a:bodyPr wrap="none" rtlCol="0">
              <a:spAutoFit/>
            </a:bodyPr>
            <a:lstStyle/>
            <a:p>
              <a:r>
                <a:rPr lang="en-US" i="1" dirty="0"/>
                <a:t>-P</a:t>
              </a:r>
            </a:p>
          </p:txBody>
        </p:sp>
        <p:sp>
          <p:nvSpPr>
            <p:cNvPr id="3139" name="Down Arrow 51">
              <a:extLst>
                <a:ext uri="{FF2B5EF4-FFF2-40B4-BE49-F238E27FC236}">
                  <a16:creationId xmlns:a16="http://schemas.microsoft.com/office/drawing/2014/main" xmlns="" id="{49AFE195-C5C8-F52F-6FB6-270448DF5D33}"/>
                </a:ext>
              </a:extLst>
            </p:cNvPr>
            <p:cNvSpPr/>
            <p:nvPr/>
          </p:nvSpPr>
          <p:spPr>
            <a:xfrm>
              <a:off x="10211184" y="6339760"/>
              <a:ext cx="670582"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xmlns="" id="{31588A40-4D26-FB76-C60B-EA5073269869}"/>
                </a:ext>
              </a:extLst>
            </p:cNvPr>
            <p:cNvSpPr/>
            <p:nvPr/>
          </p:nvSpPr>
          <p:spPr>
            <a:xfrm>
              <a:off x="14254566" y="3049933"/>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41" name="Oval 3140">
              <a:extLst>
                <a:ext uri="{FF2B5EF4-FFF2-40B4-BE49-F238E27FC236}">
                  <a16:creationId xmlns:a16="http://schemas.microsoft.com/office/drawing/2014/main" xmlns="" id="{C37EBAC9-3048-B090-A65D-38001C55BFE9}"/>
                </a:ext>
              </a:extLst>
            </p:cNvPr>
            <p:cNvSpPr/>
            <p:nvPr/>
          </p:nvSpPr>
          <p:spPr>
            <a:xfrm>
              <a:off x="14227444" y="6642639"/>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142" name="Straight Arrow Connector 3141">
              <a:extLst>
                <a:ext uri="{FF2B5EF4-FFF2-40B4-BE49-F238E27FC236}">
                  <a16:creationId xmlns:a16="http://schemas.microsoft.com/office/drawing/2014/main" xmlns="" id="{F1FC134B-D4E8-0E37-5384-399E041B7E3C}"/>
                </a:ext>
              </a:extLst>
            </p:cNvPr>
            <p:cNvCxnSpPr>
              <a:cxnSpLocks/>
              <a:endCxn id="3140" idx="2"/>
            </p:cNvCxnSpPr>
            <p:nvPr/>
          </p:nvCxnSpPr>
          <p:spPr bwMode="auto">
            <a:xfrm>
              <a:off x="11019295" y="2657143"/>
              <a:ext cx="3235270" cy="54389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cxnSp>
          <p:nvCxnSpPr>
            <p:cNvPr id="3143" name="Straight Arrow Connector 3142">
              <a:extLst>
                <a:ext uri="{FF2B5EF4-FFF2-40B4-BE49-F238E27FC236}">
                  <a16:creationId xmlns:a16="http://schemas.microsoft.com/office/drawing/2014/main" xmlns="" id="{A7DEA637-CE2F-DBC7-FB4A-BF76D5A473FA}"/>
                </a:ext>
              </a:extLst>
            </p:cNvPr>
            <p:cNvCxnSpPr>
              <a:cxnSpLocks/>
            </p:cNvCxnSpPr>
            <p:nvPr/>
          </p:nvCxnSpPr>
          <p:spPr bwMode="auto">
            <a:xfrm flipV="1">
              <a:off x="11019295" y="6855090"/>
              <a:ext cx="3184900" cy="34147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grpSp>
      <p:sp>
        <p:nvSpPr>
          <p:cNvPr id="2" name="Rectangle 1">
            <a:extLst>
              <a:ext uri="{FF2B5EF4-FFF2-40B4-BE49-F238E27FC236}">
                <a16:creationId xmlns:a16="http://schemas.microsoft.com/office/drawing/2014/main" xmlns="" id="{E2B5395D-5E56-06C8-3393-5549041C175E}"/>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TextBox 3149">
            <a:extLst>
              <a:ext uri="{FF2B5EF4-FFF2-40B4-BE49-F238E27FC236}">
                <a16:creationId xmlns:a16="http://schemas.microsoft.com/office/drawing/2014/main" xmlns="" id="{28743996-C18F-63EA-DC85-4B69BB0E97B8}"/>
              </a:ext>
            </a:extLst>
          </p:cNvPr>
          <p:cNvSpPr txBox="1"/>
          <p:nvPr/>
        </p:nvSpPr>
        <p:spPr>
          <a:xfrm>
            <a:off x="1271292" y="9114844"/>
            <a:ext cx="15923172" cy="600165"/>
          </a:xfrm>
          <a:prstGeom prst="rect">
            <a:avLst/>
          </a:prstGeom>
          <a:solidFill>
            <a:schemeClr val="accent4">
              <a:lumMod val="20000"/>
              <a:lumOff val="80000"/>
            </a:schemeClr>
          </a:solidFill>
        </p:spPr>
        <p:txBody>
          <a:bodyPr wrap="square" rtlCol="0">
            <a:spAutoFit/>
          </a:bodyPr>
          <a:lstStyle/>
          <a:p>
            <a:pPr algn="ctr"/>
            <a:r>
              <a:rPr lang="en-US" sz="3000" dirty="0"/>
              <a:t>Ferroelectric memories store data in the form of polarization </a:t>
            </a:r>
          </a:p>
        </p:txBody>
      </p:sp>
      <p:sp>
        <p:nvSpPr>
          <p:cNvPr id="3" name="Slide Number Placeholder 1">
            <a:extLst>
              <a:ext uri="{FF2B5EF4-FFF2-40B4-BE49-F238E27FC236}">
                <a16:creationId xmlns:a16="http://schemas.microsoft.com/office/drawing/2014/main" xmlns="" id="{B884B159-5504-F97A-DF30-8D497C870141}"/>
              </a:ext>
            </a:extLst>
          </p:cNvPr>
          <p:cNvSpPr>
            <a:spLocks noGrp="1"/>
          </p:cNvSpPr>
          <p:nvPr>
            <p:ph type="sldNum" sz="quarter" idx="12"/>
          </p:nvPr>
        </p:nvSpPr>
        <p:spPr>
          <a:xfrm>
            <a:off x="13601700" y="8717758"/>
            <a:ext cx="4114800" cy="547687"/>
          </a:xfrm>
        </p:spPr>
        <p:txBody>
          <a:bodyPr/>
          <a:lstStyle/>
          <a:p>
            <a:fld id="{AE678206-0642-9F48-9727-6B519CB285FA}" type="slidenum">
              <a:rPr lang="en-US"/>
              <a:pPr/>
              <a:t>10</a:t>
            </a:fld>
            <a:endParaRPr lang="en-US" dirty="0"/>
          </a:p>
        </p:txBody>
      </p:sp>
      <p:cxnSp>
        <p:nvCxnSpPr>
          <p:cNvPr id="4" name="Straight Arrow Connector 3">
            <a:extLst>
              <a:ext uri="{FF2B5EF4-FFF2-40B4-BE49-F238E27FC236}">
                <a16:creationId xmlns:a16="http://schemas.microsoft.com/office/drawing/2014/main" xmlns="" id="{32B0DE23-FBCC-7938-58C2-C45C5553CF3C}"/>
              </a:ext>
            </a:extLst>
          </p:cNvPr>
          <p:cNvCxnSpPr>
            <a:cxnSpLocks/>
          </p:cNvCxnSpPr>
          <p:nvPr/>
        </p:nvCxnSpPr>
        <p:spPr>
          <a:xfrm>
            <a:off x="8704557" y="6817428"/>
            <a:ext cx="74192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8B530F94-E63B-1AED-C6AD-E4B278AAD4DA}"/>
              </a:ext>
            </a:extLst>
          </p:cNvPr>
          <p:cNvGrpSpPr/>
          <p:nvPr/>
        </p:nvGrpSpPr>
        <p:grpSpPr>
          <a:xfrm>
            <a:off x="10622370" y="822387"/>
            <a:ext cx="6889428" cy="8243292"/>
            <a:chOff x="9753057" y="814509"/>
            <a:chExt cx="6889428" cy="8243292"/>
          </a:xfrm>
        </p:grpSpPr>
        <p:sp>
          <p:nvSpPr>
            <p:cNvPr id="5" name="Flowchart: Process 4">
              <a:extLst>
                <a:ext uri="{FF2B5EF4-FFF2-40B4-BE49-F238E27FC236}">
                  <a16:creationId xmlns:a16="http://schemas.microsoft.com/office/drawing/2014/main" xmlns="" id="{0FC869F8-A6AA-7503-C534-8B6366F3ECBE}"/>
                </a:ext>
              </a:extLst>
            </p:cNvPr>
            <p:cNvSpPr/>
            <p:nvPr/>
          </p:nvSpPr>
          <p:spPr>
            <a:xfrm>
              <a:off x="10725273" y="2787705"/>
              <a:ext cx="5157175" cy="1852491"/>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xmlns="" id="{52C700F1-35C1-1A9B-826C-7C3BD4B81962}"/>
                </a:ext>
              </a:extLst>
            </p:cNvPr>
            <p:cNvCxnSpPr>
              <a:cxnSpLocks/>
            </p:cNvCxnSpPr>
            <p:nvPr/>
          </p:nvCxnSpPr>
          <p:spPr>
            <a:xfrm flipV="1">
              <a:off x="10529283" y="5143500"/>
              <a:ext cx="0" cy="3657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33FADCC1-0D8B-C006-4BED-C13C3D4075C5}"/>
                </a:ext>
              </a:extLst>
            </p:cNvPr>
            <p:cNvCxnSpPr>
              <a:cxnSpLocks/>
            </p:cNvCxnSpPr>
            <p:nvPr/>
          </p:nvCxnSpPr>
          <p:spPr>
            <a:xfrm>
              <a:off x="9986358" y="8458200"/>
              <a:ext cx="610136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xmlns="" id="{CAD962F3-E00C-3A3A-829D-67EC490BFEA1}"/>
                </a:ext>
              </a:extLst>
            </p:cNvPr>
            <p:cNvSpPr/>
            <p:nvPr/>
          </p:nvSpPr>
          <p:spPr>
            <a:xfrm>
              <a:off x="10725273" y="2787705"/>
              <a:ext cx="1314325" cy="86600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Process 8">
              <a:extLst>
                <a:ext uri="{FF2B5EF4-FFF2-40B4-BE49-F238E27FC236}">
                  <a16:creationId xmlns:a16="http://schemas.microsoft.com/office/drawing/2014/main" xmlns="" id="{B3EF80B5-C1C2-B249-60DD-561AAD6DCA10}"/>
                </a:ext>
              </a:extLst>
            </p:cNvPr>
            <p:cNvSpPr/>
            <p:nvPr/>
          </p:nvSpPr>
          <p:spPr>
            <a:xfrm>
              <a:off x="14568121" y="2789268"/>
              <a:ext cx="1314327" cy="86600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xmlns="" id="{1E8569C3-73BB-52AF-87DF-2C9263BD1BF4}"/>
                </a:ext>
              </a:extLst>
            </p:cNvPr>
            <p:cNvCxnSpPr>
              <a:cxnSpLocks/>
            </p:cNvCxnSpPr>
            <p:nvPr/>
          </p:nvCxnSpPr>
          <p:spPr>
            <a:xfrm flipV="1">
              <a:off x="11425299" y="2079006"/>
              <a:ext cx="0" cy="70869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5FF8948-76BF-3E37-103C-4993EF0B6044}"/>
                </a:ext>
              </a:extLst>
            </p:cNvPr>
            <p:cNvCxnSpPr>
              <a:cxnSpLocks/>
            </p:cNvCxnSpPr>
            <p:nvPr/>
          </p:nvCxnSpPr>
          <p:spPr>
            <a:xfrm flipV="1">
              <a:off x="15197199" y="2079006"/>
              <a:ext cx="0" cy="708699"/>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4F1D5548-1610-55A1-CF8B-6A55B565B00E}"/>
                </a:ext>
              </a:extLst>
            </p:cNvPr>
            <p:cNvSpPr txBox="1"/>
            <p:nvPr/>
          </p:nvSpPr>
          <p:spPr>
            <a:xfrm>
              <a:off x="9986359" y="1736107"/>
              <a:ext cx="1672242" cy="553998"/>
            </a:xfrm>
            <a:prstGeom prst="rect">
              <a:avLst/>
            </a:prstGeom>
            <a:noFill/>
          </p:spPr>
          <p:txBody>
            <a:bodyPr wrap="square" rtlCol="0">
              <a:spAutoFit/>
            </a:bodyPr>
            <a:lstStyle/>
            <a:p>
              <a:r>
                <a:rPr lang="en-US" dirty="0"/>
                <a:t>V</a:t>
              </a:r>
              <a:r>
                <a:rPr lang="en-US" baseline="-25000" dirty="0"/>
                <a:t>s</a:t>
              </a:r>
              <a:r>
                <a:rPr lang="en-US" dirty="0"/>
                <a:t>(GND)</a:t>
              </a:r>
              <a:endParaRPr lang="en-IN" dirty="0"/>
            </a:p>
          </p:txBody>
        </p:sp>
        <p:sp>
          <p:nvSpPr>
            <p:cNvPr id="13" name="TextBox 12">
              <a:extLst>
                <a:ext uri="{FF2B5EF4-FFF2-40B4-BE49-F238E27FC236}">
                  <a16:creationId xmlns:a16="http://schemas.microsoft.com/office/drawing/2014/main" xmlns="" id="{6621D792-26A2-FA1A-91D4-0B9A772CB39D}"/>
                </a:ext>
              </a:extLst>
            </p:cNvPr>
            <p:cNvSpPr txBox="1"/>
            <p:nvPr/>
          </p:nvSpPr>
          <p:spPr>
            <a:xfrm>
              <a:off x="15328159" y="1768789"/>
              <a:ext cx="1314325" cy="553998"/>
            </a:xfrm>
            <a:prstGeom prst="rect">
              <a:avLst/>
            </a:prstGeom>
            <a:noFill/>
          </p:spPr>
          <p:txBody>
            <a:bodyPr wrap="square" rtlCol="0">
              <a:spAutoFit/>
            </a:bodyPr>
            <a:lstStyle/>
            <a:p>
              <a:r>
                <a:rPr lang="en-US" dirty="0"/>
                <a:t>V</a:t>
              </a:r>
              <a:r>
                <a:rPr lang="en-US" baseline="-25000" dirty="0"/>
                <a:t>D</a:t>
              </a:r>
              <a:endParaRPr lang="en-IN" baseline="-25000" dirty="0"/>
            </a:p>
          </p:txBody>
        </p:sp>
        <p:sp>
          <p:nvSpPr>
            <p:cNvPr id="14" name="Flowchart: Process 13">
              <a:extLst>
                <a:ext uri="{FF2B5EF4-FFF2-40B4-BE49-F238E27FC236}">
                  <a16:creationId xmlns:a16="http://schemas.microsoft.com/office/drawing/2014/main" xmlns="" id="{ACFFB4D0-60A8-F359-09D1-5925623D7F7F}"/>
                </a:ext>
              </a:extLst>
            </p:cNvPr>
            <p:cNvSpPr/>
            <p:nvPr/>
          </p:nvSpPr>
          <p:spPr>
            <a:xfrm>
              <a:off x="11946745" y="2628900"/>
              <a:ext cx="2674254" cy="158805"/>
            </a:xfrm>
            <a:prstGeom prst="flowChartProcess">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xmlns="" id="{0BF69887-48CF-4ED2-B958-86B6A7720C40}"/>
                </a:ext>
              </a:extLst>
            </p:cNvPr>
            <p:cNvSpPr/>
            <p:nvPr/>
          </p:nvSpPr>
          <p:spPr>
            <a:xfrm>
              <a:off x="11946745" y="1921696"/>
              <a:ext cx="2674254" cy="712953"/>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Process 15">
              <a:extLst>
                <a:ext uri="{FF2B5EF4-FFF2-40B4-BE49-F238E27FC236}">
                  <a16:creationId xmlns:a16="http://schemas.microsoft.com/office/drawing/2014/main" xmlns="" id="{DD691742-CA63-2EAC-5C3B-00DD9B568C19}"/>
                </a:ext>
              </a:extLst>
            </p:cNvPr>
            <p:cNvSpPr/>
            <p:nvPr/>
          </p:nvSpPr>
          <p:spPr>
            <a:xfrm>
              <a:off x="11946745" y="1801222"/>
              <a:ext cx="2674254" cy="134052"/>
            </a:xfrm>
            <a:prstGeom prst="flowChartProcess">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xmlns="" id="{5E684EB4-50FB-8859-6D9B-446AC6CFAA13}"/>
                </a:ext>
              </a:extLst>
            </p:cNvPr>
            <p:cNvCxnSpPr>
              <a:cxnSpLocks/>
            </p:cNvCxnSpPr>
            <p:nvPr/>
          </p:nvCxnSpPr>
          <p:spPr>
            <a:xfrm flipV="1">
              <a:off x="13330299" y="1124725"/>
              <a:ext cx="0" cy="708699"/>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D5060029-5719-7B80-0D55-A9283F3C02CF}"/>
                </a:ext>
              </a:extLst>
            </p:cNvPr>
            <p:cNvSpPr txBox="1"/>
            <p:nvPr/>
          </p:nvSpPr>
          <p:spPr>
            <a:xfrm>
              <a:off x="13461259" y="814509"/>
              <a:ext cx="1314325" cy="553998"/>
            </a:xfrm>
            <a:prstGeom prst="rect">
              <a:avLst/>
            </a:prstGeom>
            <a:noFill/>
          </p:spPr>
          <p:txBody>
            <a:bodyPr wrap="square" rtlCol="0">
              <a:spAutoFit/>
            </a:bodyPr>
            <a:lstStyle/>
            <a:p>
              <a:r>
                <a:rPr lang="en-US" dirty="0"/>
                <a:t>V</a:t>
              </a:r>
              <a:r>
                <a:rPr lang="en-US" baseline="-25000" dirty="0"/>
                <a:t>G</a:t>
              </a:r>
              <a:endParaRPr lang="en-IN" baseline="-25000" dirty="0"/>
            </a:p>
          </p:txBody>
        </p:sp>
        <p:sp>
          <p:nvSpPr>
            <p:cNvPr id="19" name="TextBox 18">
              <a:extLst>
                <a:ext uri="{FF2B5EF4-FFF2-40B4-BE49-F238E27FC236}">
                  <a16:creationId xmlns:a16="http://schemas.microsoft.com/office/drawing/2014/main" xmlns="" id="{AAC73F45-ED49-7FE1-5E6C-3A918870784A}"/>
                </a:ext>
              </a:extLst>
            </p:cNvPr>
            <p:cNvSpPr txBox="1"/>
            <p:nvPr/>
          </p:nvSpPr>
          <p:spPr>
            <a:xfrm>
              <a:off x="9753057" y="4888399"/>
              <a:ext cx="1672242" cy="784830"/>
            </a:xfrm>
            <a:prstGeom prst="rect">
              <a:avLst/>
            </a:prstGeom>
            <a:noFill/>
          </p:spPr>
          <p:txBody>
            <a:bodyPr wrap="square" rtlCol="0">
              <a:spAutoFit/>
            </a:bodyPr>
            <a:lstStyle/>
            <a:p>
              <a:r>
                <a:rPr lang="en-US" sz="4200" dirty="0"/>
                <a:t>I</a:t>
              </a:r>
              <a:r>
                <a:rPr lang="en-US" sz="4200" baseline="-25000" dirty="0"/>
                <a:t>D</a:t>
              </a:r>
              <a:endParaRPr lang="en-IN" sz="4200" dirty="0"/>
            </a:p>
          </p:txBody>
        </p:sp>
        <p:pic>
          <p:nvPicPr>
            <p:cNvPr id="20" name="Picture 19">
              <a:extLst>
                <a:ext uri="{FF2B5EF4-FFF2-40B4-BE49-F238E27FC236}">
                  <a16:creationId xmlns:a16="http://schemas.microsoft.com/office/drawing/2014/main" xmlns="" id="{DB94F743-A98B-EDEF-CADA-E21DED900BC5}"/>
                </a:ext>
              </a:extLst>
            </p:cNvPr>
            <p:cNvPicPr>
              <a:picLocks noChangeAspect="1"/>
            </p:cNvPicPr>
            <p:nvPr/>
          </p:nvPicPr>
          <p:blipFill rotWithShape="1">
            <a:blip r:embed="rId9"/>
            <a:srcRect l="20607"/>
            <a:stretch/>
          </p:blipFill>
          <p:spPr>
            <a:xfrm>
              <a:off x="10612951" y="5887351"/>
              <a:ext cx="2853294" cy="2587977"/>
            </a:xfrm>
            <a:prstGeom prst="rect">
              <a:avLst/>
            </a:prstGeom>
          </p:spPr>
        </p:pic>
        <p:sp>
          <p:nvSpPr>
            <p:cNvPr id="21" name="TextBox 20">
              <a:extLst>
                <a:ext uri="{FF2B5EF4-FFF2-40B4-BE49-F238E27FC236}">
                  <a16:creationId xmlns:a16="http://schemas.microsoft.com/office/drawing/2014/main" xmlns="" id="{4C9D24EA-3309-DAF2-9520-C5CF7EEB35D5}"/>
                </a:ext>
              </a:extLst>
            </p:cNvPr>
            <p:cNvSpPr txBox="1"/>
            <p:nvPr/>
          </p:nvSpPr>
          <p:spPr>
            <a:xfrm>
              <a:off x="12351250" y="8365303"/>
              <a:ext cx="1110009" cy="692497"/>
            </a:xfrm>
            <a:prstGeom prst="rect">
              <a:avLst/>
            </a:prstGeom>
            <a:noFill/>
          </p:spPr>
          <p:txBody>
            <a:bodyPr wrap="square" rtlCol="0">
              <a:spAutoFit/>
            </a:bodyPr>
            <a:lstStyle/>
            <a:p>
              <a:r>
                <a:rPr lang="en-US" sz="3600" dirty="0"/>
                <a:t>V</a:t>
              </a:r>
              <a:r>
                <a:rPr lang="en-US" sz="3600" baseline="-25000" dirty="0"/>
                <a:t>T</a:t>
              </a:r>
              <a:endParaRPr lang="en-IN" sz="3600" baseline="-25000" dirty="0"/>
            </a:p>
          </p:txBody>
        </p:sp>
      </p:grpSp>
    </p:spTree>
    <p:extLst>
      <p:ext uri="{BB962C8B-B14F-4D97-AF65-F5344CB8AC3E}">
        <p14:creationId xmlns:p14="http://schemas.microsoft.com/office/powerpoint/2010/main" xmlns="" val="114550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3F52214-117B-8EEE-595E-FD164F7612B5}"/>
            </a:ext>
          </a:extLst>
        </p:cNvPr>
        <p:cNvGrpSpPr/>
        <p:nvPr/>
      </p:nvGrpSpPr>
      <p:grpSpPr>
        <a:xfrm>
          <a:off x="0" y="0"/>
          <a:ext cx="0" cy="0"/>
          <a:chOff x="0" y="0"/>
          <a:chExt cx="0" cy="0"/>
        </a:xfrm>
      </p:grpSpPr>
      <p:pic>
        <p:nvPicPr>
          <p:cNvPr id="49" name="Picture 48" descr="pngtree-business-ppt-light-effect-blue-simple-image_793253 (1).jpg"/>
          <p:cNvPicPr>
            <a:picLocks noChangeAspect="1"/>
          </p:cNvPicPr>
          <p:nvPr/>
        </p:nvPicPr>
        <p:blipFill>
          <a:blip r:embed="rId3"/>
          <a:stretch>
            <a:fillRect/>
          </a:stretch>
        </p:blipFill>
        <p:spPr>
          <a:xfrm>
            <a:off x="1" y="0"/>
            <a:ext cx="18288000" cy="10287000"/>
          </a:xfrm>
          <a:prstGeom prst="rect">
            <a:avLst/>
          </a:prstGeom>
        </p:spPr>
      </p:pic>
      <p:sp>
        <p:nvSpPr>
          <p:cNvPr id="54" name="Title 1">
            <a:extLst>
              <a:ext uri="{FF2B5EF4-FFF2-40B4-BE49-F238E27FC236}">
                <a16:creationId xmlns:a16="http://schemas.microsoft.com/office/drawing/2014/main" xmlns="" id="{53BEB97E-C8ED-BBC8-D545-730DC25E3E7F}"/>
              </a:ext>
            </a:extLst>
          </p:cNvPr>
          <p:cNvSpPr txBox="1">
            <a:spLocks/>
          </p:cNvSpPr>
          <p:nvPr/>
        </p:nvSpPr>
        <p:spPr>
          <a:xfrm>
            <a:off x="0" y="1065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Ferroelectrics for memory and storage</a:t>
            </a:r>
          </a:p>
        </p:txBody>
      </p:sp>
      <p:sp>
        <p:nvSpPr>
          <p:cNvPr id="3125" name="TextBox 3124">
            <a:extLst>
              <a:ext uri="{FF2B5EF4-FFF2-40B4-BE49-F238E27FC236}">
                <a16:creationId xmlns:a16="http://schemas.microsoft.com/office/drawing/2014/main" xmlns="" id="{254096C6-A15B-13C7-DEE3-8A99DF163108}"/>
              </a:ext>
            </a:extLst>
          </p:cNvPr>
          <p:cNvSpPr txBox="1"/>
          <p:nvPr/>
        </p:nvSpPr>
        <p:spPr>
          <a:xfrm>
            <a:off x="3332488" y="7974742"/>
            <a:ext cx="4977208" cy="600165"/>
          </a:xfrm>
          <a:prstGeom prst="rect">
            <a:avLst/>
          </a:prstGeom>
          <a:noFill/>
        </p:spPr>
        <p:txBody>
          <a:bodyPr wrap="square" rtlCol="0">
            <a:spAutoFit/>
          </a:bodyPr>
          <a:lstStyle/>
          <a:p>
            <a:r>
              <a:rPr lang="en-US" sz="3000" b="1" dirty="0"/>
              <a:t>Ferroelectric Memories</a:t>
            </a:r>
          </a:p>
        </p:txBody>
      </p:sp>
      <p:grpSp>
        <p:nvGrpSpPr>
          <p:cNvPr id="3126" name="Group 3125">
            <a:extLst>
              <a:ext uri="{FF2B5EF4-FFF2-40B4-BE49-F238E27FC236}">
                <a16:creationId xmlns:a16="http://schemas.microsoft.com/office/drawing/2014/main" xmlns="" id="{BBAAFC60-4154-EE98-E5C5-3A1EA12F76FE}"/>
              </a:ext>
            </a:extLst>
          </p:cNvPr>
          <p:cNvGrpSpPr/>
          <p:nvPr/>
        </p:nvGrpSpPr>
        <p:grpSpPr>
          <a:xfrm>
            <a:off x="1306291" y="1625182"/>
            <a:ext cx="8140192" cy="6243742"/>
            <a:chOff x="6029146" y="1625182"/>
            <a:chExt cx="11255046" cy="7661785"/>
          </a:xfrm>
        </p:grpSpPr>
        <p:pic>
          <p:nvPicPr>
            <p:cNvPr id="3127" name="Picture 3126">
              <a:extLst>
                <a:ext uri="{FF2B5EF4-FFF2-40B4-BE49-F238E27FC236}">
                  <a16:creationId xmlns:a16="http://schemas.microsoft.com/office/drawing/2014/main" xmlns="" id="{9CF0EF7C-6749-DFE7-B90B-3D08FE8B4903}"/>
                </a:ext>
              </a:extLst>
            </p:cNvPr>
            <p:cNvPicPr>
              <a:picLocks noChangeAspect="1"/>
            </p:cNvPicPr>
            <p:nvPr/>
          </p:nvPicPr>
          <p:blipFill>
            <a:blip r:embed="rId4"/>
            <a:stretch>
              <a:fillRect/>
            </a:stretch>
          </p:blipFill>
          <p:spPr>
            <a:xfrm>
              <a:off x="11662620" y="1957579"/>
              <a:ext cx="5621572" cy="6005275"/>
            </a:xfrm>
            <a:prstGeom prst="rect">
              <a:avLst/>
            </a:prstGeom>
          </p:spPr>
        </p:pic>
        <p:sp>
          <p:nvSpPr>
            <p:cNvPr id="3128" name="TextBox 3127">
              <a:extLst>
                <a:ext uri="{FF2B5EF4-FFF2-40B4-BE49-F238E27FC236}">
                  <a16:creationId xmlns:a16="http://schemas.microsoft.com/office/drawing/2014/main" xmlns="" id="{1143795F-DEA9-4946-D066-6D7AE457832C}"/>
                </a:ext>
              </a:extLst>
            </p:cNvPr>
            <p:cNvSpPr txBox="1"/>
            <p:nvPr/>
          </p:nvSpPr>
          <p:spPr>
            <a:xfrm>
              <a:off x="13233868" y="7597707"/>
              <a:ext cx="2170017" cy="646330"/>
            </a:xfrm>
            <a:prstGeom prst="rect">
              <a:avLst/>
            </a:prstGeom>
            <a:noFill/>
          </p:spPr>
          <p:txBody>
            <a:bodyPr wrap="none" rtlCol="0">
              <a:spAutoFit/>
            </a:bodyPr>
            <a:lstStyle/>
            <a:p>
              <a:r>
                <a:rPr lang="en-US" sz="3300" dirty="0"/>
                <a:t>Voltage, </a:t>
              </a:r>
              <a:r>
                <a:rPr lang="en-US" sz="3300" i="1" dirty="0"/>
                <a:t>V</a:t>
              </a:r>
            </a:p>
          </p:txBody>
        </p:sp>
        <p:cxnSp>
          <p:nvCxnSpPr>
            <p:cNvPr id="3129" name="Straight Arrow Connector 3128">
              <a:extLst>
                <a:ext uri="{FF2B5EF4-FFF2-40B4-BE49-F238E27FC236}">
                  <a16:creationId xmlns:a16="http://schemas.microsoft.com/office/drawing/2014/main" xmlns="" id="{7374835E-E849-A06B-DA48-D828AD6BD5E3}"/>
                </a:ext>
              </a:extLst>
            </p:cNvPr>
            <p:cNvCxnSpPr>
              <a:cxnSpLocks/>
            </p:cNvCxnSpPr>
            <p:nvPr/>
          </p:nvCxnSpPr>
          <p:spPr>
            <a:xfrm flipV="1">
              <a:off x="11767257" y="3170016"/>
              <a:ext cx="0" cy="6022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xmlns="" id="{98AD3C0D-B503-B879-315D-FC60BCBAD6D9}"/>
                </a:ext>
              </a:extLst>
            </p:cNvPr>
            <p:cNvCxnSpPr>
              <a:cxnSpLocks/>
            </p:cNvCxnSpPr>
            <p:nvPr/>
          </p:nvCxnSpPr>
          <p:spPr>
            <a:xfrm>
              <a:off x="14428179" y="1828125"/>
              <a:ext cx="0" cy="591327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xmlns="" id="{76CAFF24-2BAA-657C-3826-A722E8ED56E4}"/>
                </a:ext>
              </a:extLst>
            </p:cNvPr>
            <p:cNvCxnSpPr>
              <a:cxnSpLocks/>
            </p:cNvCxnSpPr>
            <p:nvPr/>
          </p:nvCxnSpPr>
          <p:spPr>
            <a:xfrm flipH="1">
              <a:off x="12193938" y="5101804"/>
              <a:ext cx="496257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32" name="TextBox 3131">
              <a:extLst>
                <a:ext uri="{FF2B5EF4-FFF2-40B4-BE49-F238E27FC236}">
                  <a16:creationId xmlns:a16="http://schemas.microsoft.com/office/drawing/2014/main" xmlns="" id="{7EC5BBE7-8486-BFBD-61FC-A062C2179DF1}"/>
                </a:ext>
              </a:extLst>
            </p:cNvPr>
            <p:cNvSpPr txBox="1"/>
            <p:nvPr/>
          </p:nvSpPr>
          <p:spPr>
            <a:xfrm rot="16200000">
              <a:off x="10144612" y="4866849"/>
              <a:ext cx="3193141" cy="893649"/>
            </a:xfrm>
            <a:prstGeom prst="rect">
              <a:avLst/>
            </a:prstGeom>
            <a:noFill/>
          </p:spPr>
          <p:txBody>
            <a:bodyPr wrap="none" rtlCol="0">
              <a:spAutoFit/>
            </a:bodyPr>
            <a:lstStyle/>
            <a:p>
              <a:r>
                <a:rPr lang="en-US" dirty="0"/>
                <a:t>Polarization</a:t>
              </a:r>
              <a:r>
                <a:rPr lang="en-US" sz="3300" dirty="0"/>
                <a:t>, </a:t>
              </a:r>
              <a:r>
                <a:rPr lang="en-US" sz="3300" i="1" dirty="0"/>
                <a:t>P</a:t>
              </a:r>
            </a:p>
          </p:txBody>
        </p:sp>
        <p:grpSp>
          <p:nvGrpSpPr>
            <p:cNvPr id="3133" name="Group 3132">
              <a:extLst>
                <a:ext uri="{FF2B5EF4-FFF2-40B4-BE49-F238E27FC236}">
                  <a16:creationId xmlns:a16="http://schemas.microsoft.com/office/drawing/2014/main" xmlns="" id="{3529013F-3BC4-E6F4-8C7A-9A8ABC45B892}"/>
                </a:ext>
              </a:extLst>
            </p:cNvPr>
            <p:cNvGrpSpPr/>
            <p:nvPr/>
          </p:nvGrpSpPr>
          <p:grpSpPr>
            <a:xfrm>
              <a:off x="7135081" y="8208021"/>
              <a:ext cx="1533619" cy="1078947"/>
              <a:chOff x="9029700" y="7658100"/>
              <a:chExt cx="1928661" cy="1283575"/>
            </a:xfrm>
          </p:grpSpPr>
          <p:sp>
            <p:nvSpPr>
              <p:cNvPr id="3144" name="TextBox 3143">
                <a:extLst>
                  <a:ext uri="{FF2B5EF4-FFF2-40B4-BE49-F238E27FC236}">
                    <a16:creationId xmlns:a16="http://schemas.microsoft.com/office/drawing/2014/main" xmlns="" id="{981ACE8F-C27E-272C-444E-5353D9011978}"/>
                  </a:ext>
                </a:extLst>
              </p:cNvPr>
              <p:cNvSpPr txBox="1"/>
              <p:nvPr/>
            </p:nvSpPr>
            <p:spPr>
              <a:xfrm>
                <a:off x="9029700" y="7658100"/>
                <a:ext cx="1240393" cy="713989"/>
              </a:xfrm>
              <a:prstGeom prst="rect">
                <a:avLst/>
              </a:prstGeom>
              <a:noFill/>
            </p:spPr>
            <p:txBody>
              <a:bodyPr wrap="none" rtlCol="0">
                <a:spAutoFit/>
              </a:bodyPr>
              <a:lstStyle/>
              <a:p>
                <a:r>
                  <a:rPr lang="en-US" sz="3000" dirty="0">
                    <a:solidFill>
                      <a:srgbClr val="008000"/>
                    </a:solidFill>
                  </a:rPr>
                  <a:t>Hf</a:t>
                </a:r>
                <a:r>
                  <a:rPr lang="en-US" sz="3000" baseline="30000" dirty="0">
                    <a:solidFill>
                      <a:srgbClr val="008000"/>
                    </a:solidFill>
                  </a:rPr>
                  <a:t>4+</a:t>
                </a:r>
              </a:p>
            </p:txBody>
          </p:sp>
          <p:sp>
            <p:nvSpPr>
              <p:cNvPr id="3145" name="TextBox 3144">
                <a:extLst>
                  <a:ext uri="{FF2B5EF4-FFF2-40B4-BE49-F238E27FC236}">
                    <a16:creationId xmlns:a16="http://schemas.microsoft.com/office/drawing/2014/main" xmlns="" id="{99C79751-AFE3-28BE-7FAE-84960F0ECC5F}"/>
                  </a:ext>
                </a:extLst>
              </p:cNvPr>
              <p:cNvSpPr txBox="1"/>
              <p:nvPr/>
            </p:nvSpPr>
            <p:spPr>
              <a:xfrm>
                <a:off x="10218120" y="7677979"/>
                <a:ext cx="740241" cy="600165"/>
              </a:xfrm>
              <a:prstGeom prst="rect">
                <a:avLst/>
              </a:prstGeom>
              <a:noFill/>
            </p:spPr>
            <p:txBody>
              <a:bodyPr wrap="none" rtlCol="0">
                <a:spAutoFit/>
              </a:bodyPr>
              <a:lstStyle/>
              <a:p>
                <a:r>
                  <a:rPr lang="en-US" sz="3000" dirty="0">
                    <a:solidFill>
                      <a:srgbClr val="FF0000"/>
                    </a:solidFill>
                  </a:rPr>
                  <a:t>O</a:t>
                </a:r>
                <a:r>
                  <a:rPr lang="en-US" sz="3000" baseline="30000" dirty="0">
                    <a:solidFill>
                      <a:srgbClr val="FF0000"/>
                    </a:solidFill>
                  </a:rPr>
                  <a:t>2-</a:t>
                </a:r>
              </a:p>
            </p:txBody>
          </p:sp>
          <p:pic>
            <p:nvPicPr>
              <p:cNvPr id="3146" name="Picture 3145">
                <a:extLst>
                  <a:ext uri="{FF2B5EF4-FFF2-40B4-BE49-F238E27FC236}">
                    <a16:creationId xmlns:a16="http://schemas.microsoft.com/office/drawing/2014/main" xmlns="" id="{EDAFBA99-DCF9-8568-17AB-BC95318B04F5}"/>
                  </a:ext>
                </a:extLst>
              </p:cNvPr>
              <p:cNvPicPr>
                <a:picLocks noChangeAspect="1"/>
              </p:cNvPicPr>
              <p:nvPr/>
            </p:nvPicPr>
            <p:blipFill>
              <a:blip r:embed="rId5" cstate="print"/>
              <a:stretch>
                <a:fillRect/>
              </a:stretch>
            </p:blipFill>
            <p:spPr>
              <a:xfrm>
                <a:off x="10425129" y="8485269"/>
                <a:ext cx="393988" cy="400051"/>
              </a:xfrm>
              <a:prstGeom prst="rect">
                <a:avLst/>
              </a:prstGeom>
            </p:spPr>
          </p:pic>
          <p:pic>
            <p:nvPicPr>
              <p:cNvPr id="3147" name="Picture 3146">
                <a:extLst>
                  <a:ext uri="{FF2B5EF4-FFF2-40B4-BE49-F238E27FC236}">
                    <a16:creationId xmlns:a16="http://schemas.microsoft.com/office/drawing/2014/main" xmlns="" id="{8A087339-58D6-F4EB-9E21-434202D87DD2}"/>
                  </a:ext>
                </a:extLst>
              </p:cNvPr>
              <p:cNvPicPr>
                <a:picLocks noChangeAspect="1"/>
              </p:cNvPicPr>
              <p:nvPr/>
            </p:nvPicPr>
            <p:blipFill>
              <a:blip r:embed="rId6" cstate="print"/>
              <a:stretch>
                <a:fillRect/>
              </a:stretch>
            </p:blipFill>
            <p:spPr>
              <a:xfrm>
                <a:off x="9229831" y="8293975"/>
                <a:ext cx="666076" cy="647700"/>
              </a:xfrm>
              <a:prstGeom prst="rect">
                <a:avLst/>
              </a:prstGeom>
            </p:spPr>
          </p:pic>
        </p:grpSp>
        <p:pic>
          <p:nvPicPr>
            <p:cNvPr id="3134" name="Picture 3133">
              <a:extLst>
                <a:ext uri="{FF2B5EF4-FFF2-40B4-BE49-F238E27FC236}">
                  <a16:creationId xmlns:a16="http://schemas.microsoft.com/office/drawing/2014/main" xmlns="" id="{CBCAC0E0-5A3F-B4CD-2485-005E10F41290}"/>
                </a:ext>
              </a:extLst>
            </p:cNvPr>
            <p:cNvPicPr>
              <a:picLocks noChangeAspect="1"/>
            </p:cNvPicPr>
            <p:nvPr/>
          </p:nvPicPr>
          <p:blipFill>
            <a:blip r:embed="rId7" cstate="print"/>
            <a:stretch>
              <a:fillRect/>
            </a:stretch>
          </p:blipFill>
          <p:spPr>
            <a:xfrm>
              <a:off x="6029146" y="1625182"/>
              <a:ext cx="4027557" cy="2468502"/>
            </a:xfrm>
            <a:prstGeom prst="rect">
              <a:avLst/>
            </a:prstGeom>
          </p:spPr>
        </p:pic>
        <p:pic>
          <p:nvPicPr>
            <p:cNvPr id="3135" name="Picture 3134">
              <a:extLst>
                <a:ext uri="{FF2B5EF4-FFF2-40B4-BE49-F238E27FC236}">
                  <a16:creationId xmlns:a16="http://schemas.microsoft.com/office/drawing/2014/main" xmlns="" id="{2DCCF8E9-E91A-37ED-09EC-9CFA16687935}"/>
                </a:ext>
              </a:extLst>
            </p:cNvPr>
            <p:cNvPicPr>
              <a:picLocks noChangeAspect="1"/>
            </p:cNvPicPr>
            <p:nvPr/>
          </p:nvPicPr>
          <p:blipFill>
            <a:blip r:embed="rId8" cstate="print"/>
            <a:stretch>
              <a:fillRect/>
            </a:stretch>
          </p:blipFill>
          <p:spPr>
            <a:xfrm flipV="1">
              <a:off x="6029146" y="5492301"/>
              <a:ext cx="3962403" cy="2352376"/>
            </a:xfrm>
            <a:prstGeom prst="rect">
              <a:avLst/>
            </a:prstGeom>
          </p:spPr>
        </p:pic>
        <p:sp>
          <p:nvSpPr>
            <p:cNvPr id="3136" name="TextBox 3135">
              <a:extLst>
                <a:ext uri="{FF2B5EF4-FFF2-40B4-BE49-F238E27FC236}">
                  <a16:creationId xmlns:a16="http://schemas.microsoft.com/office/drawing/2014/main" xmlns="" id="{DF0E729C-9EBA-1B66-2712-8F1EAFAD332E}"/>
                </a:ext>
              </a:extLst>
            </p:cNvPr>
            <p:cNvSpPr txBox="1"/>
            <p:nvPr/>
          </p:nvSpPr>
          <p:spPr>
            <a:xfrm>
              <a:off x="13656810" y="2554008"/>
              <a:ext cx="507832" cy="553998"/>
            </a:xfrm>
            <a:prstGeom prst="rect">
              <a:avLst/>
            </a:prstGeom>
            <a:noFill/>
          </p:spPr>
          <p:txBody>
            <a:bodyPr wrap="none" rtlCol="0">
              <a:spAutoFit/>
            </a:bodyPr>
            <a:lstStyle/>
            <a:p>
              <a:r>
                <a:rPr lang="en-US" i="1" dirty="0"/>
                <a:t>P</a:t>
              </a:r>
            </a:p>
          </p:txBody>
        </p:sp>
        <p:sp>
          <p:nvSpPr>
            <p:cNvPr id="3137" name="Down Arrow 49">
              <a:extLst>
                <a:ext uri="{FF2B5EF4-FFF2-40B4-BE49-F238E27FC236}">
                  <a16:creationId xmlns:a16="http://schemas.microsoft.com/office/drawing/2014/main" xmlns="" id="{BFFEEF58-203D-EFF2-2E9B-3C2128DD3252}"/>
                </a:ext>
              </a:extLst>
            </p:cNvPr>
            <p:cNvSpPr/>
            <p:nvPr/>
          </p:nvSpPr>
          <p:spPr>
            <a:xfrm rot="10800000">
              <a:off x="10236973" y="2115696"/>
              <a:ext cx="682455"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TextBox 3137">
              <a:extLst>
                <a:ext uri="{FF2B5EF4-FFF2-40B4-BE49-F238E27FC236}">
                  <a16:creationId xmlns:a16="http://schemas.microsoft.com/office/drawing/2014/main" xmlns="" id="{7CC40FB4-4B3D-E3DA-8CC6-AB3F22D838E1}"/>
                </a:ext>
              </a:extLst>
            </p:cNvPr>
            <p:cNvSpPr txBox="1"/>
            <p:nvPr/>
          </p:nvSpPr>
          <p:spPr>
            <a:xfrm>
              <a:off x="14796600" y="6516748"/>
              <a:ext cx="861733" cy="679819"/>
            </a:xfrm>
            <a:prstGeom prst="rect">
              <a:avLst/>
            </a:prstGeom>
            <a:noFill/>
          </p:spPr>
          <p:txBody>
            <a:bodyPr wrap="none" rtlCol="0">
              <a:spAutoFit/>
            </a:bodyPr>
            <a:lstStyle/>
            <a:p>
              <a:r>
                <a:rPr lang="en-US" i="1" dirty="0"/>
                <a:t>-P</a:t>
              </a:r>
            </a:p>
          </p:txBody>
        </p:sp>
        <p:sp>
          <p:nvSpPr>
            <p:cNvPr id="3139" name="Down Arrow 51">
              <a:extLst>
                <a:ext uri="{FF2B5EF4-FFF2-40B4-BE49-F238E27FC236}">
                  <a16:creationId xmlns:a16="http://schemas.microsoft.com/office/drawing/2014/main" xmlns="" id="{49AFE195-C5C8-F52F-6FB6-270448DF5D33}"/>
                </a:ext>
              </a:extLst>
            </p:cNvPr>
            <p:cNvSpPr/>
            <p:nvPr/>
          </p:nvSpPr>
          <p:spPr>
            <a:xfrm>
              <a:off x="10211184" y="6339760"/>
              <a:ext cx="670582"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xmlns="" id="{31588A40-4D26-FB76-C60B-EA5073269869}"/>
                </a:ext>
              </a:extLst>
            </p:cNvPr>
            <p:cNvSpPr/>
            <p:nvPr/>
          </p:nvSpPr>
          <p:spPr>
            <a:xfrm>
              <a:off x="14254566" y="3049933"/>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41" name="Oval 3140">
              <a:extLst>
                <a:ext uri="{FF2B5EF4-FFF2-40B4-BE49-F238E27FC236}">
                  <a16:creationId xmlns:a16="http://schemas.microsoft.com/office/drawing/2014/main" xmlns="" id="{C37EBAC9-3048-B090-A65D-38001C55BFE9}"/>
                </a:ext>
              </a:extLst>
            </p:cNvPr>
            <p:cNvSpPr/>
            <p:nvPr/>
          </p:nvSpPr>
          <p:spPr>
            <a:xfrm>
              <a:off x="14227444" y="6642639"/>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142" name="Straight Arrow Connector 3141">
              <a:extLst>
                <a:ext uri="{FF2B5EF4-FFF2-40B4-BE49-F238E27FC236}">
                  <a16:creationId xmlns:a16="http://schemas.microsoft.com/office/drawing/2014/main" xmlns="" id="{F1FC134B-D4E8-0E37-5384-399E041B7E3C}"/>
                </a:ext>
              </a:extLst>
            </p:cNvPr>
            <p:cNvCxnSpPr>
              <a:cxnSpLocks/>
              <a:endCxn id="3140" idx="2"/>
            </p:cNvCxnSpPr>
            <p:nvPr/>
          </p:nvCxnSpPr>
          <p:spPr bwMode="auto">
            <a:xfrm>
              <a:off x="11019295" y="2657143"/>
              <a:ext cx="3235270" cy="54389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cxnSp>
          <p:nvCxnSpPr>
            <p:cNvPr id="3143" name="Straight Arrow Connector 3142">
              <a:extLst>
                <a:ext uri="{FF2B5EF4-FFF2-40B4-BE49-F238E27FC236}">
                  <a16:creationId xmlns:a16="http://schemas.microsoft.com/office/drawing/2014/main" xmlns="" id="{A7DEA637-CE2F-DBC7-FB4A-BF76D5A473FA}"/>
                </a:ext>
              </a:extLst>
            </p:cNvPr>
            <p:cNvCxnSpPr>
              <a:cxnSpLocks/>
            </p:cNvCxnSpPr>
            <p:nvPr/>
          </p:nvCxnSpPr>
          <p:spPr bwMode="auto">
            <a:xfrm flipV="1">
              <a:off x="11019295" y="6855090"/>
              <a:ext cx="3184900" cy="34147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grpSp>
      <p:sp>
        <p:nvSpPr>
          <p:cNvPr id="2" name="Rectangle 1">
            <a:extLst>
              <a:ext uri="{FF2B5EF4-FFF2-40B4-BE49-F238E27FC236}">
                <a16:creationId xmlns:a16="http://schemas.microsoft.com/office/drawing/2014/main" xmlns="" id="{E2B5395D-5E56-06C8-3393-5549041C175E}"/>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1">
            <a:extLst>
              <a:ext uri="{FF2B5EF4-FFF2-40B4-BE49-F238E27FC236}">
                <a16:creationId xmlns:a16="http://schemas.microsoft.com/office/drawing/2014/main" xmlns="" id="{B884B159-5504-F97A-DF30-8D497C870141}"/>
              </a:ext>
            </a:extLst>
          </p:cNvPr>
          <p:cNvSpPr>
            <a:spLocks noGrp="1"/>
          </p:cNvSpPr>
          <p:nvPr>
            <p:ph type="sldNum" sz="quarter" idx="12"/>
          </p:nvPr>
        </p:nvSpPr>
        <p:spPr>
          <a:xfrm>
            <a:off x="13601700" y="8717758"/>
            <a:ext cx="4114800" cy="547687"/>
          </a:xfrm>
        </p:spPr>
        <p:txBody>
          <a:bodyPr/>
          <a:lstStyle/>
          <a:p>
            <a:fld id="{AE678206-0642-9F48-9727-6B519CB285FA}" type="slidenum">
              <a:rPr lang="en-US"/>
              <a:pPr/>
              <a:t>11</a:t>
            </a:fld>
            <a:endParaRPr lang="en-US" dirty="0"/>
          </a:p>
        </p:txBody>
      </p:sp>
      <p:cxnSp>
        <p:nvCxnSpPr>
          <p:cNvPr id="4" name="Straight Arrow Connector 3">
            <a:extLst>
              <a:ext uri="{FF2B5EF4-FFF2-40B4-BE49-F238E27FC236}">
                <a16:creationId xmlns:a16="http://schemas.microsoft.com/office/drawing/2014/main" xmlns="" id="{32B0DE23-FBCC-7938-58C2-C45C5553CF3C}"/>
              </a:ext>
            </a:extLst>
          </p:cNvPr>
          <p:cNvCxnSpPr>
            <a:cxnSpLocks/>
          </p:cNvCxnSpPr>
          <p:nvPr/>
        </p:nvCxnSpPr>
        <p:spPr>
          <a:xfrm>
            <a:off x="8704557" y="6817428"/>
            <a:ext cx="74192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8B530F94-E63B-1AED-C6AD-E4B278AAD4DA}"/>
              </a:ext>
            </a:extLst>
          </p:cNvPr>
          <p:cNvGrpSpPr/>
          <p:nvPr/>
        </p:nvGrpSpPr>
        <p:grpSpPr>
          <a:xfrm>
            <a:off x="10622370" y="822387"/>
            <a:ext cx="6889428" cy="8243292"/>
            <a:chOff x="9753057" y="814509"/>
            <a:chExt cx="6889428" cy="8243292"/>
          </a:xfrm>
        </p:grpSpPr>
        <p:sp>
          <p:nvSpPr>
            <p:cNvPr id="5" name="Flowchart: Process 4">
              <a:extLst>
                <a:ext uri="{FF2B5EF4-FFF2-40B4-BE49-F238E27FC236}">
                  <a16:creationId xmlns:a16="http://schemas.microsoft.com/office/drawing/2014/main" xmlns="" id="{0FC869F8-A6AA-7503-C534-8B6366F3ECBE}"/>
                </a:ext>
              </a:extLst>
            </p:cNvPr>
            <p:cNvSpPr/>
            <p:nvPr/>
          </p:nvSpPr>
          <p:spPr>
            <a:xfrm>
              <a:off x="10725273" y="2787705"/>
              <a:ext cx="5157175" cy="1852491"/>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xmlns="" id="{52C700F1-35C1-1A9B-826C-7C3BD4B81962}"/>
                </a:ext>
              </a:extLst>
            </p:cNvPr>
            <p:cNvCxnSpPr>
              <a:cxnSpLocks/>
            </p:cNvCxnSpPr>
            <p:nvPr/>
          </p:nvCxnSpPr>
          <p:spPr>
            <a:xfrm flipV="1">
              <a:off x="10529283" y="5143500"/>
              <a:ext cx="0" cy="3657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33FADCC1-0D8B-C006-4BED-C13C3D4075C5}"/>
                </a:ext>
              </a:extLst>
            </p:cNvPr>
            <p:cNvCxnSpPr>
              <a:cxnSpLocks/>
            </p:cNvCxnSpPr>
            <p:nvPr/>
          </p:nvCxnSpPr>
          <p:spPr>
            <a:xfrm>
              <a:off x="9986358" y="8458200"/>
              <a:ext cx="610136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xmlns="" id="{CAD962F3-E00C-3A3A-829D-67EC490BFEA1}"/>
                </a:ext>
              </a:extLst>
            </p:cNvPr>
            <p:cNvSpPr/>
            <p:nvPr/>
          </p:nvSpPr>
          <p:spPr>
            <a:xfrm>
              <a:off x="10725273" y="2787705"/>
              <a:ext cx="1314325" cy="86600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Process 8">
              <a:extLst>
                <a:ext uri="{FF2B5EF4-FFF2-40B4-BE49-F238E27FC236}">
                  <a16:creationId xmlns:a16="http://schemas.microsoft.com/office/drawing/2014/main" xmlns="" id="{B3EF80B5-C1C2-B249-60DD-561AAD6DCA10}"/>
                </a:ext>
              </a:extLst>
            </p:cNvPr>
            <p:cNvSpPr/>
            <p:nvPr/>
          </p:nvSpPr>
          <p:spPr>
            <a:xfrm>
              <a:off x="14568121" y="2789268"/>
              <a:ext cx="1314327" cy="86600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xmlns="" id="{1E8569C3-73BB-52AF-87DF-2C9263BD1BF4}"/>
                </a:ext>
              </a:extLst>
            </p:cNvPr>
            <p:cNvCxnSpPr>
              <a:cxnSpLocks/>
            </p:cNvCxnSpPr>
            <p:nvPr/>
          </p:nvCxnSpPr>
          <p:spPr>
            <a:xfrm flipV="1">
              <a:off x="11425299" y="2079006"/>
              <a:ext cx="0" cy="70869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5FF8948-76BF-3E37-103C-4993EF0B6044}"/>
                </a:ext>
              </a:extLst>
            </p:cNvPr>
            <p:cNvCxnSpPr>
              <a:cxnSpLocks/>
            </p:cNvCxnSpPr>
            <p:nvPr/>
          </p:nvCxnSpPr>
          <p:spPr>
            <a:xfrm flipV="1">
              <a:off x="15197199" y="2079006"/>
              <a:ext cx="0" cy="708699"/>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4F1D5548-1610-55A1-CF8B-6A55B565B00E}"/>
                </a:ext>
              </a:extLst>
            </p:cNvPr>
            <p:cNvSpPr txBox="1"/>
            <p:nvPr/>
          </p:nvSpPr>
          <p:spPr>
            <a:xfrm>
              <a:off x="9986359" y="1736107"/>
              <a:ext cx="1672242" cy="553998"/>
            </a:xfrm>
            <a:prstGeom prst="rect">
              <a:avLst/>
            </a:prstGeom>
            <a:noFill/>
          </p:spPr>
          <p:txBody>
            <a:bodyPr wrap="square" rtlCol="0">
              <a:spAutoFit/>
            </a:bodyPr>
            <a:lstStyle/>
            <a:p>
              <a:r>
                <a:rPr lang="en-US" dirty="0"/>
                <a:t>V</a:t>
              </a:r>
              <a:r>
                <a:rPr lang="en-US" baseline="-25000" dirty="0"/>
                <a:t>s</a:t>
              </a:r>
              <a:r>
                <a:rPr lang="en-US" dirty="0"/>
                <a:t>(GND)</a:t>
              </a:r>
              <a:endParaRPr lang="en-IN" dirty="0"/>
            </a:p>
          </p:txBody>
        </p:sp>
        <p:sp>
          <p:nvSpPr>
            <p:cNvPr id="13" name="TextBox 12">
              <a:extLst>
                <a:ext uri="{FF2B5EF4-FFF2-40B4-BE49-F238E27FC236}">
                  <a16:creationId xmlns:a16="http://schemas.microsoft.com/office/drawing/2014/main" xmlns="" id="{6621D792-26A2-FA1A-91D4-0B9A772CB39D}"/>
                </a:ext>
              </a:extLst>
            </p:cNvPr>
            <p:cNvSpPr txBox="1"/>
            <p:nvPr/>
          </p:nvSpPr>
          <p:spPr>
            <a:xfrm>
              <a:off x="15328159" y="1768789"/>
              <a:ext cx="1314325" cy="553998"/>
            </a:xfrm>
            <a:prstGeom prst="rect">
              <a:avLst/>
            </a:prstGeom>
            <a:noFill/>
          </p:spPr>
          <p:txBody>
            <a:bodyPr wrap="square" rtlCol="0">
              <a:spAutoFit/>
            </a:bodyPr>
            <a:lstStyle/>
            <a:p>
              <a:r>
                <a:rPr lang="en-US" dirty="0"/>
                <a:t>V</a:t>
              </a:r>
              <a:r>
                <a:rPr lang="en-US" baseline="-25000" dirty="0"/>
                <a:t>D</a:t>
              </a:r>
              <a:endParaRPr lang="en-IN" baseline="-25000" dirty="0"/>
            </a:p>
          </p:txBody>
        </p:sp>
        <p:sp>
          <p:nvSpPr>
            <p:cNvPr id="14" name="Flowchart: Process 13">
              <a:extLst>
                <a:ext uri="{FF2B5EF4-FFF2-40B4-BE49-F238E27FC236}">
                  <a16:creationId xmlns:a16="http://schemas.microsoft.com/office/drawing/2014/main" xmlns="" id="{ACFFB4D0-60A8-F359-09D1-5925623D7F7F}"/>
                </a:ext>
              </a:extLst>
            </p:cNvPr>
            <p:cNvSpPr/>
            <p:nvPr/>
          </p:nvSpPr>
          <p:spPr>
            <a:xfrm>
              <a:off x="11946745" y="2628900"/>
              <a:ext cx="2674254" cy="158805"/>
            </a:xfrm>
            <a:prstGeom prst="flowChartProcess">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xmlns="" id="{0BF69887-48CF-4ED2-B958-86B6A7720C40}"/>
                </a:ext>
              </a:extLst>
            </p:cNvPr>
            <p:cNvSpPr/>
            <p:nvPr/>
          </p:nvSpPr>
          <p:spPr>
            <a:xfrm>
              <a:off x="11946745" y="1921696"/>
              <a:ext cx="2674254" cy="712953"/>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Process 15">
              <a:extLst>
                <a:ext uri="{FF2B5EF4-FFF2-40B4-BE49-F238E27FC236}">
                  <a16:creationId xmlns:a16="http://schemas.microsoft.com/office/drawing/2014/main" xmlns="" id="{DD691742-CA63-2EAC-5C3B-00DD9B568C19}"/>
                </a:ext>
              </a:extLst>
            </p:cNvPr>
            <p:cNvSpPr/>
            <p:nvPr/>
          </p:nvSpPr>
          <p:spPr>
            <a:xfrm>
              <a:off x="11946745" y="1801222"/>
              <a:ext cx="2674254" cy="134052"/>
            </a:xfrm>
            <a:prstGeom prst="flowChartProcess">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xmlns="" id="{5E684EB4-50FB-8859-6D9B-446AC6CFAA13}"/>
                </a:ext>
              </a:extLst>
            </p:cNvPr>
            <p:cNvCxnSpPr>
              <a:cxnSpLocks/>
            </p:cNvCxnSpPr>
            <p:nvPr/>
          </p:nvCxnSpPr>
          <p:spPr>
            <a:xfrm flipV="1">
              <a:off x="13330299" y="1124725"/>
              <a:ext cx="0" cy="708699"/>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D5060029-5719-7B80-0D55-A9283F3C02CF}"/>
                </a:ext>
              </a:extLst>
            </p:cNvPr>
            <p:cNvSpPr txBox="1"/>
            <p:nvPr/>
          </p:nvSpPr>
          <p:spPr>
            <a:xfrm>
              <a:off x="13461259" y="814509"/>
              <a:ext cx="1314325" cy="553998"/>
            </a:xfrm>
            <a:prstGeom prst="rect">
              <a:avLst/>
            </a:prstGeom>
            <a:noFill/>
          </p:spPr>
          <p:txBody>
            <a:bodyPr wrap="square" rtlCol="0">
              <a:spAutoFit/>
            </a:bodyPr>
            <a:lstStyle/>
            <a:p>
              <a:r>
                <a:rPr lang="en-US" dirty="0"/>
                <a:t>V</a:t>
              </a:r>
              <a:r>
                <a:rPr lang="en-US" baseline="-25000" dirty="0"/>
                <a:t>G</a:t>
              </a:r>
              <a:endParaRPr lang="en-IN" baseline="-25000" dirty="0"/>
            </a:p>
          </p:txBody>
        </p:sp>
        <p:sp>
          <p:nvSpPr>
            <p:cNvPr id="19" name="TextBox 18">
              <a:extLst>
                <a:ext uri="{FF2B5EF4-FFF2-40B4-BE49-F238E27FC236}">
                  <a16:creationId xmlns:a16="http://schemas.microsoft.com/office/drawing/2014/main" xmlns="" id="{AAC73F45-ED49-7FE1-5E6C-3A918870784A}"/>
                </a:ext>
              </a:extLst>
            </p:cNvPr>
            <p:cNvSpPr txBox="1"/>
            <p:nvPr/>
          </p:nvSpPr>
          <p:spPr>
            <a:xfrm>
              <a:off x="9753057" y="4888399"/>
              <a:ext cx="1672242" cy="784830"/>
            </a:xfrm>
            <a:prstGeom prst="rect">
              <a:avLst/>
            </a:prstGeom>
            <a:noFill/>
          </p:spPr>
          <p:txBody>
            <a:bodyPr wrap="square" rtlCol="0">
              <a:spAutoFit/>
            </a:bodyPr>
            <a:lstStyle/>
            <a:p>
              <a:r>
                <a:rPr lang="en-US" sz="4200" dirty="0"/>
                <a:t>I</a:t>
              </a:r>
              <a:r>
                <a:rPr lang="en-US" sz="4200" baseline="-25000" dirty="0"/>
                <a:t>D</a:t>
              </a:r>
              <a:endParaRPr lang="en-IN" sz="4200" dirty="0"/>
            </a:p>
          </p:txBody>
        </p:sp>
        <p:pic>
          <p:nvPicPr>
            <p:cNvPr id="20" name="Picture 19">
              <a:extLst>
                <a:ext uri="{FF2B5EF4-FFF2-40B4-BE49-F238E27FC236}">
                  <a16:creationId xmlns:a16="http://schemas.microsoft.com/office/drawing/2014/main" xmlns="" id="{DB94F743-A98B-EDEF-CADA-E21DED900BC5}"/>
                </a:ext>
              </a:extLst>
            </p:cNvPr>
            <p:cNvPicPr>
              <a:picLocks noChangeAspect="1"/>
            </p:cNvPicPr>
            <p:nvPr/>
          </p:nvPicPr>
          <p:blipFill rotWithShape="1">
            <a:blip r:embed="rId9"/>
            <a:srcRect l="20607"/>
            <a:stretch/>
          </p:blipFill>
          <p:spPr>
            <a:xfrm>
              <a:off x="10612951" y="5887351"/>
              <a:ext cx="2853294" cy="2587977"/>
            </a:xfrm>
            <a:prstGeom prst="rect">
              <a:avLst/>
            </a:prstGeom>
          </p:spPr>
        </p:pic>
        <p:sp>
          <p:nvSpPr>
            <p:cNvPr id="21" name="TextBox 20">
              <a:extLst>
                <a:ext uri="{FF2B5EF4-FFF2-40B4-BE49-F238E27FC236}">
                  <a16:creationId xmlns:a16="http://schemas.microsoft.com/office/drawing/2014/main" xmlns="" id="{4C9D24EA-3309-DAF2-9520-C5CF7EEB35D5}"/>
                </a:ext>
              </a:extLst>
            </p:cNvPr>
            <p:cNvSpPr txBox="1"/>
            <p:nvPr/>
          </p:nvSpPr>
          <p:spPr>
            <a:xfrm>
              <a:off x="12351250" y="8365303"/>
              <a:ext cx="1110009" cy="692497"/>
            </a:xfrm>
            <a:prstGeom prst="rect">
              <a:avLst/>
            </a:prstGeom>
            <a:noFill/>
          </p:spPr>
          <p:txBody>
            <a:bodyPr wrap="square" rtlCol="0">
              <a:spAutoFit/>
            </a:bodyPr>
            <a:lstStyle/>
            <a:p>
              <a:r>
                <a:rPr lang="en-US" sz="3600" dirty="0"/>
                <a:t>V</a:t>
              </a:r>
              <a:r>
                <a:rPr lang="en-US" sz="3600" baseline="-25000" dirty="0"/>
                <a:t>T</a:t>
              </a:r>
              <a:endParaRPr lang="en-IN" sz="3600" baseline="-25000" dirty="0"/>
            </a:p>
          </p:txBody>
        </p:sp>
      </p:grpSp>
      <p:sp>
        <p:nvSpPr>
          <p:cNvPr id="23" name="TextBox 22">
            <a:extLst>
              <a:ext uri="{FF2B5EF4-FFF2-40B4-BE49-F238E27FC236}">
                <a16:creationId xmlns:a16="http://schemas.microsoft.com/office/drawing/2014/main" xmlns="" id="{E1E911E1-589C-4279-EDFD-13FAE96373D8}"/>
              </a:ext>
            </a:extLst>
          </p:cNvPr>
          <p:cNvSpPr txBox="1"/>
          <p:nvPr/>
        </p:nvSpPr>
        <p:spPr>
          <a:xfrm>
            <a:off x="12739126" y="1948159"/>
            <a:ext cx="3250540" cy="692497"/>
          </a:xfrm>
          <a:prstGeom prst="rect">
            <a:avLst/>
          </a:prstGeom>
          <a:noFill/>
        </p:spPr>
        <p:txBody>
          <a:bodyPr wrap="square" rtlCol="0">
            <a:spAutoFit/>
          </a:bodyPr>
          <a:lstStyle/>
          <a:p>
            <a:r>
              <a:rPr lang="en-US" sz="3600" dirty="0">
                <a:solidFill>
                  <a:srgbClr val="FF0000"/>
                </a:solidFill>
              </a:rPr>
              <a:t>Ferroelectric</a:t>
            </a:r>
            <a:endParaRPr lang="en-IN" sz="3600" dirty="0">
              <a:solidFill>
                <a:srgbClr val="FF0000"/>
              </a:solidFill>
            </a:endParaRPr>
          </a:p>
        </p:txBody>
      </p:sp>
      <p:sp>
        <p:nvSpPr>
          <p:cNvPr id="24" name="TextBox 23">
            <a:extLst>
              <a:ext uri="{FF2B5EF4-FFF2-40B4-BE49-F238E27FC236}">
                <a16:creationId xmlns:a16="http://schemas.microsoft.com/office/drawing/2014/main" xmlns="" id="{256B306D-3986-183A-DD4B-39FFA14898C2}"/>
              </a:ext>
            </a:extLst>
          </p:cNvPr>
          <p:cNvSpPr txBox="1"/>
          <p:nvPr/>
        </p:nvSpPr>
        <p:spPr>
          <a:xfrm>
            <a:off x="1271292" y="9114844"/>
            <a:ext cx="15923172" cy="600165"/>
          </a:xfrm>
          <a:prstGeom prst="rect">
            <a:avLst/>
          </a:prstGeom>
          <a:solidFill>
            <a:schemeClr val="accent4">
              <a:lumMod val="20000"/>
              <a:lumOff val="80000"/>
            </a:schemeClr>
          </a:solidFill>
        </p:spPr>
        <p:txBody>
          <a:bodyPr wrap="square" rtlCol="0">
            <a:spAutoFit/>
          </a:bodyPr>
          <a:lstStyle/>
          <a:p>
            <a:pPr algn="ctr"/>
            <a:r>
              <a:rPr lang="en-US" sz="3000" dirty="0"/>
              <a:t>Ferroelectric memories store data in the form of polarization </a:t>
            </a:r>
          </a:p>
        </p:txBody>
      </p:sp>
    </p:spTree>
    <p:extLst>
      <p:ext uri="{BB962C8B-B14F-4D97-AF65-F5344CB8AC3E}">
        <p14:creationId xmlns:p14="http://schemas.microsoft.com/office/powerpoint/2010/main" xmlns="" val="3426112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3F52214-117B-8EEE-595E-FD164F7612B5}"/>
            </a:ext>
          </a:extLst>
        </p:cNvPr>
        <p:cNvGrpSpPr/>
        <p:nvPr/>
      </p:nvGrpSpPr>
      <p:grpSpPr>
        <a:xfrm>
          <a:off x="0" y="0"/>
          <a:ext cx="0" cy="0"/>
          <a:chOff x="0" y="0"/>
          <a:chExt cx="0" cy="0"/>
        </a:xfrm>
      </p:grpSpPr>
      <p:pic>
        <p:nvPicPr>
          <p:cNvPr id="56" name="Picture 55" descr="pngtree-business-ppt-light-effect-blue-simple-image_793253 (1).jpg"/>
          <p:cNvPicPr>
            <a:picLocks noChangeAspect="1"/>
          </p:cNvPicPr>
          <p:nvPr/>
        </p:nvPicPr>
        <p:blipFill>
          <a:blip r:embed="rId3"/>
          <a:stretch>
            <a:fillRect/>
          </a:stretch>
        </p:blipFill>
        <p:spPr>
          <a:xfrm>
            <a:off x="1" y="0"/>
            <a:ext cx="18288000" cy="10287000"/>
          </a:xfrm>
          <a:prstGeom prst="rect">
            <a:avLst/>
          </a:prstGeom>
        </p:spPr>
      </p:pic>
      <p:sp>
        <p:nvSpPr>
          <p:cNvPr id="54" name="Title 1">
            <a:extLst>
              <a:ext uri="{FF2B5EF4-FFF2-40B4-BE49-F238E27FC236}">
                <a16:creationId xmlns:a16="http://schemas.microsoft.com/office/drawing/2014/main" xmlns="" id="{53BEB97E-C8ED-BBC8-D545-730DC25E3E7F}"/>
              </a:ext>
            </a:extLst>
          </p:cNvPr>
          <p:cNvSpPr txBox="1">
            <a:spLocks/>
          </p:cNvSpPr>
          <p:nvPr/>
        </p:nvSpPr>
        <p:spPr>
          <a:xfrm>
            <a:off x="0" y="1065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Ferroelectrics for memory and storage</a:t>
            </a:r>
          </a:p>
        </p:txBody>
      </p:sp>
      <p:sp>
        <p:nvSpPr>
          <p:cNvPr id="3125" name="TextBox 3124">
            <a:extLst>
              <a:ext uri="{FF2B5EF4-FFF2-40B4-BE49-F238E27FC236}">
                <a16:creationId xmlns:a16="http://schemas.microsoft.com/office/drawing/2014/main" xmlns="" id="{254096C6-A15B-13C7-DEE3-8A99DF163108}"/>
              </a:ext>
            </a:extLst>
          </p:cNvPr>
          <p:cNvSpPr txBox="1"/>
          <p:nvPr/>
        </p:nvSpPr>
        <p:spPr>
          <a:xfrm>
            <a:off x="3332488" y="7974742"/>
            <a:ext cx="4977208" cy="600165"/>
          </a:xfrm>
          <a:prstGeom prst="rect">
            <a:avLst/>
          </a:prstGeom>
          <a:noFill/>
        </p:spPr>
        <p:txBody>
          <a:bodyPr wrap="square" rtlCol="0">
            <a:spAutoFit/>
          </a:bodyPr>
          <a:lstStyle/>
          <a:p>
            <a:r>
              <a:rPr lang="en-US" sz="3000" b="1" dirty="0"/>
              <a:t>Ferroelectric Memories</a:t>
            </a:r>
          </a:p>
        </p:txBody>
      </p:sp>
      <p:grpSp>
        <p:nvGrpSpPr>
          <p:cNvPr id="3126" name="Group 3125">
            <a:extLst>
              <a:ext uri="{FF2B5EF4-FFF2-40B4-BE49-F238E27FC236}">
                <a16:creationId xmlns:a16="http://schemas.microsoft.com/office/drawing/2014/main" xmlns="" id="{BBAAFC60-4154-EE98-E5C5-3A1EA12F76FE}"/>
              </a:ext>
            </a:extLst>
          </p:cNvPr>
          <p:cNvGrpSpPr/>
          <p:nvPr/>
        </p:nvGrpSpPr>
        <p:grpSpPr>
          <a:xfrm>
            <a:off x="1306291" y="1625182"/>
            <a:ext cx="8140192" cy="6243742"/>
            <a:chOff x="6029146" y="1625182"/>
            <a:chExt cx="11255046" cy="7661785"/>
          </a:xfrm>
        </p:grpSpPr>
        <p:pic>
          <p:nvPicPr>
            <p:cNvPr id="3127" name="Picture 3126">
              <a:extLst>
                <a:ext uri="{FF2B5EF4-FFF2-40B4-BE49-F238E27FC236}">
                  <a16:creationId xmlns:a16="http://schemas.microsoft.com/office/drawing/2014/main" xmlns="" id="{9CF0EF7C-6749-DFE7-B90B-3D08FE8B4903}"/>
                </a:ext>
              </a:extLst>
            </p:cNvPr>
            <p:cNvPicPr>
              <a:picLocks noChangeAspect="1"/>
            </p:cNvPicPr>
            <p:nvPr/>
          </p:nvPicPr>
          <p:blipFill>
            <a:blip r:embed="rId4"/>
            <a:stretch>
              <a:fillRect/>
            </a:stretch>
          </p:blipFill>
          <p:spPr>
            <a:xfrm>
              <a:off x="11662620" y="1957579"/>
              <a:ext cx="5621572" cy="6005275"/>
            </a:xfrm>
            <a:prstGeom prst="rect">
              <a:avLst/>
            </a:prstGeom>
          </p:spPr>
        </p:pic>
        <p:sp>
          <p:nvSpPr>
            <p:cNvPr id="3128" name="TextBox 3127">
              <a:extLst>
                <a:ext uri="{FF2B5EF4-FFF2-40B4-BE49-F238E27FC236}">
                  <a16:creationId xmlns:a16="http://schemas.microsoft.com/office/drawing/2014/main" xmlns="" id="{1143795F-DEA9-4946-D066-6D7AE457832C}"/>
                </a:ext>
              </a:extLst>
            </p:cNvPr>
            <p:cNvSpPr txBox="1"/>
            <p:nvPr/>
          </p:nvSpPr>
          <p:spPr>
            <a:xfrm>
              <a:off x="13233868" y="7597707"/>
              <a:ext cx="2170017" cy="646330"/>
            </a:xfrm>
            <a:prstGeom prst="rect">
              <a:avLst/>
            </a:prstGeom>
            <a:noFill/>
          </p:spPr>
          <p:txBody>
            <a:bodyPr wrap="none" rtlCol="0">
              <a:spAutoFit/>
            </a:bodyPr>
            <a:lstStyle/>
            <a:p>
              <a:r>
                <a:rPr lang="en-US" sz="3300" dirty="0"/>
                <a:t>Voltage, </a:t>
              </a:r>
              <a:r>
                <a:rPr lang="en-US" sz="3300" i="1" dirty="0"/>
                <a:t>V</a:t>
              </a:r>
            </a:p>
          </p:txBody>
        </p:sp>
        <p:cxnSp>
          <p:nvCxnSpPr>
            <p:cNvPr id="3129" name="Straight Arrow Connector 3128">
              <a:extLst>
                <a:ext uri="{FF2B5EF4-FFF2-40B4-BE49-F238E27FC236}">
                  <a16:creationId xmlns:a16="http://schemas.microsoft.com/office/drawing/2014/main" xmlns="" id="{7374835E-E849-A06B-DA48-D828AD6BD5E3}"/>
                </a:ext>
              </a:extLst>
            </p:cNvPr>
            <p:cNvCxnSpPr>
              <a:cxnSpLocks/>
            </p:cNvCxnSpPr>
            <p:nvPr/>
          </p:nvCxnSpPr>
          <p:spPr>
            <a:xfrm flipV="1">
              <a:off x="11767257" y="3170016"/>
              <a:ext cx="0" cy="6022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xmlns="" id="{98AD3C0D-B503-B879-315D-FC60BCBAD6D9}"/>
                </a:ext>
              </a:extLst>
            </p:cNvPr>
            <p:cNvCxnSpPr>
              <a:cxnSpLocks/>
            </p:cNvCxnSpPr>
            <p:nvPr/>
          </p:nvCxnSpPr>
          <p:spPr>
            <a:xfrm>
              <a:off x="14428179" y="1828125"/>
              <a:ext cx="0" cy="591327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xmlns="" id="{76CAFF24-2BAA-657C-3826-A722E8ED56E4}"/>
                </a:ext>
              </a:extLst>
            </p:cNvPr>
            <p:cNvCxnSpPr>
              <a:cxnSpLocks/>
            </p:cNvCxnSpPr>
            <p:nvPr/>
          </p:nvCxnSpPr>
          <p:spPr>
            <a:xfrm flipH="1">
              <a:off x="12193938" y="5101804"/>
              <a:ext cx="496257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32" name="TextBox 3131">
              <a:extLst>
                <a:ext uri="{FF2B5EF4-FFF2-40B4-BE49-F238E27FC236}">
                  <a16:creationId xmlns:a16="http://schemas.microsoft.com/office/drawing/2014/main" xmlns="" id="{7EC5BBE7-8486-BFBD-61FC-A062C2179DF1}"/>
                </a:ext>
              </a:extLst>
            </p:cNvPr>
            <p:cNvSpPr txBox="1"/>
            <p:nvPr/>
          </p:nvSpPr>
          <p:spPr>
            <a:xfrm rot="16200000">
              <a:off x="10144612" y="4866849"/>
              <a:ext cx="3193141" cy="893649"/>
            </a:xfrm>
            <a:prstGeom prst="rect">
              <a:avLst/>
            </a:prstGeom>
            <a:noFill/>
          </p:spPr>
          <p:txBody>
            <a:bodyPr wrap="none" rtlCol="0">
              <a:spAutoFit/>
            </a:bodyPr>
            <a:lstStyle/>
            <a:p>
              <a:r>
                <a:rPr lang="en-US" dirty="0"/>
                <a:t>Polarization</a:t>
              </a:r>
              <a:r>
                <a:rPr lang="en-US" sz="3300" dirty="0"/>
                <a:t>, </a:t>
              </a:r>
              <a:r>
                <a:rPr lang="en-US" sz="3300" i="1" dirty="0"/>
                <a:t>P</a:t>
              </a:r>
            </a:p>
          </p:txBody>
        </p:sp>
        <p:grpSp>
          <p:nvGrpSpPr>
            <p:cNvPr id="3133" name="Group 3132">
              <a:extLst>
                <a:ext uri="{FF2B5EF4-FFF2-40B4-BE49-F238E27FC236}">
                  <a16:creationId xmlns:a16="http://schemas.microsoft.com/office/drawing/2014/main" xmlns="" id="{3529013F-3BC4-E6F4-8C7A-9A8ABC45B892}"/>
                </a:ext>
              </a:extLst>
            </p:cNvPr>
            <p:cNvGrpSpPr/>
            <p:nvPr/>
          </p:nvGrpSpPr>
          <p:grpSpPr>
            <a:xfrm>
              <a:off x="7135081" y="8208021"/>
              <a:ext cx="1533619" cy="1078947"/>
              <a:chOff x="9029700" y="7658100"/>
              <a:chExt cx="1928661" cy="1283575"/>
            </a:xfrm>
          </p:grpSpPr>
          <p:sp>
            <p:nvSpPr>
              <p:cNvPr id="3144" name="TextBox 3143">
                <a:extLst>
                  <a:ext uri="{FF2B5EF4-FFF2-40B4-BE49-F238E27FC236}">
                    <a16:creationId xmlns:a16="http://schemas.microsoft.com/office/drawing/2014/main" xmlns="" id="{981ACE8F-C27E-272C-444E-5353D9011978}"/>
                  </a:ext>
                </a:extLst>
              </p:cNvPr>
              <p:cNvSpPr txBox="1"/>
              <p:nvPr/>
            </p:nvSpPr>
            <p:spPr>
              <a:xfrm>
                <a:off x="9029700" y="7658100"/>
                <a:ext cx="1240393" cy="713989"/>
              </a:xfrm>
              <a:prstGeom prst="rect">
                <a:avLst/>
              </a:prstGeom>
              <a:noFill/>
            </p:spPr>
            <p:txBody>
              <a:bodyPr wrap="none" rtlCol="0">
                <a:spAutoFit/>
              </a:bodyPr>
              <a:lstStyle/>
              <a:p>
                <a:r>
                  <a:rPr lang="en-US" sz="3000" dirty="0">
                    <a:solidFill>
                      <a:srgbClr val="008000"/>
                    </a:solidFill>
                  </a:rPr>
                  <a:t>Hf</a:t>
                </a:r>
                <a:r>
                  <a:rPr lang="en-US" sz="3000" baseline="30000" dirty="0">
                    <a:solidFill>
                      <a:srgbClr val="008000"/>
                    </a:solidFill>
                  </a:rPr>
                  <a:t>4+</a:t>
                </a:r>
              </a:p>
            </p:txBody>
          </p:sp>
          <p:sp>
            <p:nvSpPr>
              <p:cNvPr id="3145" name="TextBox 3144">
                <a:extLst>
                  <a:ext uri="{FF2B5EF4-FFF2-40B4-BE49-F238E27FC236}">
                    <a16:creationId xmlns:a16="http://schemas.microsoft.com/office/drawing/2014/main" xmlns="" id="{99C79751-AFE3-28BE-7FAE-84960F0ECC5F}"/>
                  </a:ext>
                </a:extLst>
              </p:cNvPr>
              <p:cNvSpPr txBox="1"/>
              <p:nvPr/>
            </p:nvSpPr>
            <p:spPr>
              <a:xfrm>
                <a:off x="10218120" y="7677979"/>
                <a:ext cx="740241" cy="600165"/>
              </a:xfrm>
              <a:prstGeom prst="rect">
                <a:avLst/>
              </a:prstGeom>
              <a:noFill/>
            </p:spPr>
            <p:txBody>
              <a:bodyPr wrap="none" rtlCol="0">
                <a:spAutoFit/>
              </a:bodyPr>
              <a:lstStyle/>
              <a:p>
                <a:r>
                  <a:rPr lang="en-US" sz="3000" dirty="0">
                    <a:solidFill>
                      <a:srgbClr val="FF0000"/>
                    </a:solidFill>
                  </a:rPr>
                  <a:t>O</a:t>
                </a:r>
                <a:r>
                  <a:rPr lang="en-US" sz="3000" baseline="30000" dirty="0">
                    <a:solidFill>
                      <a:srgbClr val="FF0000"/>
                    </a:solidFill>
                  </a:rPr>
                  <a:t>2-</a:t>
                </a:r>
              </a:p>
            </p:txBody>
          </p:sp>
          <p:pic>
            <p:nvPicPr>
              <p:cNvPr id="3146" name="Picture 3145">
                <a:extLst>
                  <a:ext uri="{FF2B5EF4-FFF2-40B4-BE49-F238E27FC236}">
                    <a16:creationId xmlns:a16="http://schemas.microsoft.com/office/drawing/2014/main" xmlns="" id="{EDAFBA99-DCF9-8568-17AB-BC95318B04F5}"/>
                  </a:ext>
                </a:extLst>
              </p:cNvPr>
              <p:cNvPicPr>
                <a:picLocks noChangeAspect="1"/>
              </p:cNvPicPr>
              <p:nvPr/>
            </p:nvPicPr>
            <p:blipFill>
              <a:blip r:embed="rId5" cstate="print"/>
              <a:stretch>
                <a:fillRect/>
              </a:stretch>
            </p:blipFill>
            <p:spPr>
              <a:xfrm>
                <a:off x="10425129" y="8485269"/>
                <a:ext cx="393988" cy="400051"/>
              </a:xfrm>
              <a:prstGeom prst="rect">
                <a:avLst/>
              </a:prstGeom>
            </p:spPr>
          </p:pic>
          <p:pic>
            <p:nvPicPr>
              <p:cNvPr id="3147" name="Picture 3146">
                <a:extLst>
                  <a:ext uri="{FF2B5EF4-FFF2-40B4-BE49-F238E27FC236}">
                    <a16:creationId xmlns:a16="http://schemas.microsoft.com/office/drawing/2014/main" xmlns="" id="{8A087339-58D6-F4EB-9E21-434202D87DD2}"/>
                  </a:ext>
                </a:extLst>
              </p:cNvPr>
              <p:cNvPicPr>
                <a:picLocks noChangeAspect="1"/>
              </p:cNvPicPr>
              <p:nvPr/>
            </p:nvPicPr>
            <p:blipFill>
              <a:blip r:embed="rId6" cstate="print"/>
              <a:stretch>
                <a:fillRect/>
              </a:stretch>
            </p:blipFill>
            <p:spPr>
              <a:xfrm>
                <a:off x="9229831" y="8293975"/>
                <a:ext cx="666076" cy="647700"/>
              </a:xfrm>
              <a:prstGeom prst="rect">
                <a:avLst/>
              </a:prstGeom>
            </p:spPr>
          </p:pic>
        </p:grpSp>
        <p:pic>
          <p:nvPicPr>
            <p:cNvPr id="3134" name="Picture 3133">
              <a:extLst>
                <a:ext uri="{FF2B5EF4-FFF2-40B4-BE49-F238E27FC236}">
                  <a16:creationId xmlns:a16="http://schemas.microsoft.com/office/drawing/2014/main" xmlns="" id="{CBCAC0E0-5A3F-B4CD-2485-005E10F41290}"/>
                </a:ext>
              </a:extLst>
            </p:cNvPr>
            <p:cNvPicPr>
              <a:picLocks noChangeAspect="1"/>
            </p:cNvPicPr>
            <p:nvPr/>
          </p:nvPicPr>
          <p:blipFill>
            <a:blip r:embed="rId7" cstate="print"/>
            <a:stretch>
              <a:fillRect/>
            </a:stretch>
          </p:blipFill>
          <p:spPr>
            <a:xfrm>
              <a:off x="6029146" y="1625182"/>
              <a:ext cx="4027557" cy="2468502"/>
            </a:xfrm>
            <a:prstGeom prst="rect">
              <a:avLst/>
            </a:prstGeom>
          </p:spPr>
        </p:pic>
        <p:pic>
          <p:nvPicPr>
            <p:cNvPr id="3135" name="Picture 3134">
              <a:extLst>
                <a:ext uri="{FF2B5EF4-FFF2-40B4-BE49-F238E27FC236}">
                  <a16:creationId xmlns:a16="http://schemas.microsoft.com/office/drawing/2014/main" xmlns="" id="{2DCCF8E9-E91A-37ED-09EC-9CFA16687935}"/>
                </a:ext>
              </a:extLst>
            </p:cNvPr>
            <p:cNvPicPr>
              <a:picLocks noChangeAspect="1"/>
            </p:cNvPicPr>
            <p:nvPr/>
          </p:nvPicPr>
          <p:blipFill>
            <a:blip r:embed="rId8" cstate="print"/>
            <a:stretch>
              <a:fillRect/>
            </a:stretch>
          </p:blipFill>
          <p:spPr>
            <a:xfrm flipV="1">
              <a:off x="6029146" y="5492301"/>
              <a:ext cx="3962403" cy="2352376"/>
            </a:xfrm>
            <a:prstGeom prst="rect">
              <a:avLst/>
            </a:prstGeom>
          </p:spPr>
        </p:pic>
        <p:sp>
          <p:nvSpPr>
            <p:cNvPr id="3136" name="TextBox 3135">
              <a:extLst>
                <a:ext uri="{FF2B5EF4-FFF2-40B4-BE49-F238E27FC236}">
                  <a16:creationId xmlns:a16="http://schemas.microsoft.com/office/drawing/2014/main" xmlns="" id="{DF0E729C-9EBA-1B66-2712-8F1EAFAD332E}"/>
                </a:ext>
              </a:extLst>
            </p:cNvPr>
            <p:cNvSpPr txBox="1"/>
            <p:nvPr/>
          </p:nvSpPr>
          <p:spPr>
            <a:xfrm>
              <a:off x="13656810" y="2554008"/>
              <a:ext cx="507832" cy="553998"/>
            </a:xfrm>
            <a:prstGeom prst="rect">
              <a:avLst/>
            </a:prstGeom>
            <a:noFill/>
          </p:spPr>
          <p:txBody>
            <a:bodyPr wrap="none" rtlCol="0">
              <a:spAutoFit/>
            </a:bodyPr>
            <a:lstStyle/>
            <a:p>
              <a:r>
                <a:rPr lang="en-US" i="1" dirty="0"/>
                <a:t>P</a:t>
              </a:r>
            </a:p>
          </p:txBody>
        </p:sp>
        <p:sp>
          <p:nvSpPr>
            <p:cNvPr id="3137" name="Down Arrow 49">
              <a:extLst>
                <a:ext uri="{FF2B5EF4-FFF2-40B4-BE49-F238E27FC236}">
                  <a16:creationId xmlns:a16="http://schemas.microsoft.com/office/drawing/2014/main" xmlns="" id="{BFFEEF58-203D-EFF2-2E9B-3C2128DD3252}"/>
                </a:ext>
              </a:extLst>
            </p:cNvPr>
            <p:cNvSpPr/>
            <p:nvPr/>
          </p:nvSpPr>
          <p:spPr>
            <a:xfrm rot="10800000">
              <a:off x="10236973" y="2115696"/>
              <a:ext cx="682455"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TextBox 3137">
              <a:extLst>
                <a:ext uri="{FF2B5EF4-FFF2-40B4-BE49-F238E27FC236}">
                  <a16:creationId xmlns:a16="http://schemas.microsoft.com/office/drawing/2014/main" xmlns="" id="{7CC40FB4-4B3D-E3DA-8CC6-AB3F22D838E1}"/>
                </a:ext>
              </a:extLst>
            </p:cNvPr>
            <p:cNvSpPr txBox="1"/>
            <p:nvPr/>
          </p:nvSpPr>
          <p:spPr>
            <a:xfrm>
              <a:off x="14796600" y="6516748"/>
              <a:ext cx="861733" cy="679819"/>
            </a:xfrm>
            <a:prstGeom prst="rect">
              <a:avLst/>
            </a:prstGeom>
            <a:noFill/>
          </p:spPr>
          <p:txBody>
            <a:bodyPr wrap="none" rtlCol="0">
              <a:spAutoFit/>
            </a:bodyPr>
            <a:lstStyle/>
            <a:p>
              <a:r>
                <a:rPr lang="en-US" i="1" dirty="0"/>
                <a:t>-P</a:t>
              </a:r>
            </a:p>
          </p:txBody>
        </p:sp>
        <p:sp>
          <p:nvSpPr>
            <p:cNvPr id="3139" name="Down Arrow 51">
              <a:extLst>
                <a:ext uri="{FF2B5EF4-FFF2-40B4-BE49-F238E27FC236}">
                  <a16:creationId xmlns:a16="http://schemas.microsoft.com/office/drawing/2014/main" xmlns="" id="{49AFE195-C5C8-F52F-6FB6-270448DF5D33}"/>
                </a:ext>
              </a:extLst>
            </p:cNvPr>
            <p:cNvSpPr/>
            <p:nvPr/>
          </p:nvSpPr>
          <p:spPr>
            <a:xfrm>
              <a:off x="10211184" y="6339760"/>
              <a:ext cx="670582"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xmlns="" id="{31588A40-4D26-FB76-C60B-EA5073269869}"/>
                </a:ext>
              </a:extLst>
            </p:cNvPr>
            <p:cNvSpPr/>
            <p:nvPr/>
          </p:nvSpPr>
          <p:spPr>
            <a:xfrm>
              <a:off x="14254566" y="3049933"/>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41" name="Oval 3140">
              <a:extLst>
                <a:ext uri="{FF2B5EF4-FFF2-40B4-BE49-F238E27FC236}">
                  <a16:creationId xmlns:a16="http://schemas.microsoft.com/office/drawing/2014/main" xmlns="" id="{C37EBAC9-3048-B090-A65D-38001C55BFE9}"/>
                </a:ext>
              </a:extLst>
            </p:cNvPr>
            <p:cNvSpPr/>
            <p:nvPr/>
          </p:nvSpPr>
          <p:spPr>
            <a:xfrm>
              <a:off x="14227444" y="6642639"/>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142" name="Straight Arrow Connector 3141">
              <a:extLst>
                <a:ext uri="{FF2B5EF4-FFF2-40B4-BE49-F238E27FC236}">
                  <a16:creationId xmlns:a16="http://schemas.microsoft.com/office/drawing/2014/main" xmlns="" id="{F1FC134B-D4E8-0E37-5384-399E041B7E3C}"/>
                </a:ext>
              </a:extLst>
            </p:cNvPr>
            <p:cNvCxnSpPr>
              <a:cxnSpLocks/>
              <a:endCxn id="3140" idx="2"/>
            </p:cNvCxnSpPr>
            <p:nvPr/>
          </p:nvCxnSpPr>
          <p:spPr bwMode="auto">
            <a:xfrm>
              <a:off x="11019295" y="2657143"/>
              <a:ext cx="3235270" cy="54389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cxnSp>
          <p:nvCxnSpPr>
            <p:cNvPr id="3143" name="Straight Arrow Connector 3142">
              <a:extLst>
                <a:ext uri="{FF2B5EF4-FFF2-40B4-BE49-F238E27FC236}">
                  <a16:creationId xmlns:a16="http://schemas.microsoft.com/office/drawing/2014/main" xmlns="" id="{A7DEA637-CE2F-DBC7-FB4A-BF76D5A473FA}"/>
                </a:ext>
              </a:extLst>
            </p:cNvPr>
            <p:cNvCxnSpPr>
              <a:cxnSpLocks/>
            </p:cNvCxnSpPr>
            <p:nvPr/>
          </p:nvCxnSpPr>
          <p:spPr bwMode="auto">
            <a:xfrm flipV="1">
              <a:off x="11019295" y="6855090"/>
              <a:ext cx="3184900" cy="34147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grpSp>
      <p:sp>
        <p:nvSpPr>
          <p:cNvPr id="2" name="Rectangle 1">
            <a:extLst>
              <a:ext uri="{FF2B5EF4-FFF2-40B4-BE49-F238E27FC236}">
                <a16:creationId xmlns:a16="http://schemas.microsoft.com/office/drawing/2014/main" xmlns="" id="{E2B5395D-5E56-06C8-3393-5549041C175E}"/>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1">
            <a:extLst>
              <a:ext uri="{FF2B5EF4-FFF2-40B4-BE49-F238E27FC236}">
                <a16:creationId xmlns:a16="http://schemas.microsoft.com/office/drawing/2014/main" xmlns="" id="{B884B159-5504-F97A-DF30-8D497C870141}"/>
              </a:ext>
            </a:extLst>
          </p:cNvPr>
          <p:cNvSpPr>
            <a:spLocks noGrp="1"/>
          </p:cNvSpPr>
          <p:nvPr>
            <p:ph type="sldNum" sz="quarter" idx="12"/>
          </p:nvPr>
        </p:nvSpPr>
        <p:spPr>
          <a:xfrm>
            <a:off x="13601700" y="8717758"/>
            <a:ext cx="4114800" cy="547687"/>
          </a:xfrm>
        </p:spPr>
        <p:txBody>
          <a:bodyPr/>
          <a:lstStyle/>
          <a:p>
            <a:fld id="{AE678206-0642-9F48-9727-6B519CB285FA}" type="slidenum">
              <a:rPr lang="en-US"/>
              <a:pPr/>
              <a:t>12</a:t>
            </a:fld>
            <a:endParaRPr lang="en-US" dirty="0"/>
          </a:p>
        </p:txBody>
      </p:sp>
      <p:cxnSp>
        <p:nvCxnSpPr>
          <p:cNvPr id="4" name="Straight Arrow Connector 3">
            <a:extLst>
              <a:ext uri="{FF2B5EF4-FFF2-40B4-BE49-F238E27FC236}">
                <a16:creationId xmlns:a16="http://schemas.microsoft.com/office/drawing/2014/main" xmlns="" id="{32B0DE23-FBCC-7938-58C2-C45C5553CF3C}"/>
              </a:ext>
            </a:extLst>
          </p:cNvPr>
          <p:cNvCxnSpPr>
            <a:cxnSpLocks/>
          </p:cNvCxnSpPr>
          <p:nvPr/>
        </p:nvCxnSpPr>
        <p:spPr>
          <a:xfrm>
            <a:off x="8704557" y="6817428"/>
            <a:ext cx="74192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xmlns="" id="{8B530F94-E63B-1AED-C6AD-E4B278AAD4DA}"/>
              </a:ext>
            </a:extLst>
          </p:cNvPr>
          <p:cNvGrpSpPr/>
          <p:nvPr/>
        </p:nvGrpSpPr>
        <p:grpSpPr>
          <a:xfrm>
            <a:off x="10622370" y="822387"/>
            <a:ext cx="6889428" cy="8262133"/>
            <a:chOff x="9753057" y="814509"/>
            <a:chExt cx="6889428" cy="8262133"/>
          </a:xfrm>
        </p:grpSpPr>
        <p:sp>
          <p:nvSpPr>
            <p:cNvPr id="5" name="Flowchart: Process 4">
              <a:extLst>
                <a:ext uri="{FF2B5EF4-FFF2-40B4-BE49-F238E27FC236}">
                  <a16:creationId xmlns:a16="http://schemas.microsoft.com/office/drawing/2014/main" xmlns="" id="{0FC869F8-A6AA-7503-C534-8B6366F3ECBE}"/>
                </a:ext>
              </a:extLst>
            </p:cNvPr>
            <p:cNvSpPr/>
            <p:nvPr/>
          </p:nvSpPr>
          <p:spPr>
            <a:xfrm>
              <a:off x="10725273" y="2787705"/>
              <a:ext cx="5157175" cy="1852491"/>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Arrow Connector 5">
              <a:extLst>
                <a:ext uri="{FF2B5EF4-FFF2-40B4-BE49-F238E27FC236}">
                  <a16:creationId xmlns:a16="http://schemas.microsoft.com/office/drawing/2014/main" xmlns="" id="{52C700F1-35C1-1A9B-826C-7C3BD4B81962}"/>
                </a:ext>
              </a:extLst>
            </p:cNvPr>
            <p:cNvCxnSpPr>
              <a:cxnSpLocks/>
            </p:cNvCxnSpPr>
            <p:nvPr/>
          </p:nvCxnSpPr>
          <p:spPr>
            <a:xfrm flipV="1">
              <a:off x="10529283" y="5143500"/>
              <a:ext cx="0" cy="3657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33FADCC1-0D8B-C006-4BED-C13C3D4075C5}"/>
                </a:ext>
              </a:extLst>
            </p:cNvPr>
            <p:cNvCxnSpPr>
              <a:cxnSpLocks/>
            </p:cNvCxnSpPr>
            <p:nvPr/>
          </p:nvCxnSpPr>
          <p:spPr>
            <a:xfrm>
              <a:off x="9986358" y="8458200"/>
              <a:ext cx="610136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Flowchart: Process 7">
              <a:extLst>
                <a:ext uri="{FF2B5EF4-FFF2-40B4-BE49-F238E27FC236}">
                  <a16:creationId xmlns:a16="http://schemas.microsoft.com/office/drawing/2014/main" xmlns="" id="{CAD962F3-E00C-3A3A-829D-67EC490BFEA1}"/>
                </a:ext>
              </a:extLst>
            </p:cNvPr>
            <p:cNvSpPr/>
            <p:nvPr/>
          </p:nvSpPr>
          <p:spPr>
            <a:xfrm>
              <a:off x="10725273" y="2787705"/>
              <a:ext cx="1314325" cy="86600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Process 8">
              <a:extLst>
                <a:ext uri="{FF2B5EF4-FFF2-40B4-BE49-F238E27FC236}">
                  <a16:creationId xmlns:a16="http://schemas.microsoft.com/office/drawing/2014/main" xmlns="" id="{B3EF80B5-C1C2-B249-60DD-561AAD6DCA10}"/>
                </a:ext>
              </a:extLst>
            </p:cNvPr>
            <p:cNvSpPr/>
            <p:nvPr/>
          </p:nvSpPr>
          <p:spPr>
            <a:xfrm>
              <a:off x="14568121" y="2789268"/>
              <a:ext cx="1314327" cy="866008"/>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a:extLst>
                <a:ext uri="{FF2B5EF4-FFF2-40B4-BE49-F238E27FC236}">
                  <a16:creationId xmlns:a16="http://schemas.microsoft.com/office/drawing/2014/main" xmlns="" id="{1E8569C3-73BB-52AF-87DF-2C9263BD1BF4}"/>
                </a:ext>
              </a:extLst>
            </p:cNvPr>
            <p:cNvCxnSpPr>
              <a:cxnSpLocks/>
            </p:cNvCxnSpPr>
            <p:nvPr/>
          </p:nvCxnSpPr>
          <p:spPr>
            <a:xfrm flipV="1">
              <a:off x="11425299" y="2079006"/>
              <a:ext cx="0" cy="708699"/>
            </a:xfrm>
            <a:prstGeom prst="line">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05FF8948-76BF-3E37-103C-4993EF0B6044}"/>
                </a:ext>
              </a:extLst>
            </p:cNvPr>
            <p:cNvCxnSpPr>
              <a:cxnSpLocks/>
            </p:cNvCxnSpPr>
            <p:nvPr/>
          </p:nvCxnSpPr>
          <p:spPr>
            <a:xfrm flipV="1">
              <a:off x="15197199" y="2079006"/>
              <a:ext cx="0" cy="708699"/>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4F1D5548-1610-55A1-CF8B-6A55B565B00E}"/>
                </a:ext>
              </a:extLst>
            </p:cNvPr>
            <p:cNvSpPr txBox="1"/>
            <p:nvPr/>
          </p:nvSpPr>
          <p:spPr>
            <a:xfrm>
              <a:off x="9986359" y="1736107"/>
              <a:ext cx="1672242" cy="553998"/>
            </a:xfrm>
            <a:prstGeom prst="rect">
              <a:avLst/>
            </a:prstGeom>
            <a:noFill/>
          </p:spPr>
          <p:txBody>
            <a:bodyPr wrap="square" rtlCol="0">
              <a:spAutoFit/>
            </a:bodyPr>
            <a:lstStyle/>
            <a:p>
              <a:r>
                <a:rPr lang="en-US" dirty="0"/>
                <a:t>V</a:t>
              </a:r>
              <a:r>
                <a:rPr lang="en-US" baseline="-25000" dirty="0"/>
                <a:t>s</a:t>
              </a:r>
              <a:r>
                <a:rPr lang="en-US" dirty="0"/>
                <a:t>(GND)</a:t>
              </a:r>
              <a:endParaRPr lang="en-IN" dirty="0"/>
            </a:p>
          </p:txBody>
        </p:sp>
        <p:sp>
          <p:nvSpPr>
            <p:cNvPr id="13" name="TextBox 12">
              <a:extLst>
                <a:ext uri="{FF2B5EF4-FFF2-40B4-BE49-F238E27FC236}">
                  <a16:creationId xmlns:a16="http://schemas.microsoft.com/office/drawing/2014/main" xmlns="" id="{6621D792-26A2-FA1A-91D4-0B9A772CB39D}"/>
                </a:ext>
              </a:extLst>
            </p:cNvPr>
            <p:cNvSpPr txBox="1"/>
            <p:nvPr/>
          </p:nvSpPr>
          <p:spPr>
            <a:xfrm>
              <a:off x="15328159" y="1768789"/>
              <a:ext cx="1314325" cy="553998"/>
            </a:xfrm>
            <a:prstGeom prst="rect">
              <a:avLst/>
            </a:prstGeom>
            <a:noFill/>
          </p:spPr>
          <p:txBody>
            <a:bodyPr wrap="square" rtlCol="0">
              <a:spAutoFit/>
            </a:bodyPr>
            <a:lstStyle/>
            <a:p>
              <a:r>
                <a:rPr lang="en-US" dirty="0"/>
                <a:t>V</a:t>
              </a:r>
              <a:r>
                <a:rPr lang="en-US" baseline="-25000" dirty="0"/>
                <a:t>D</a:t>
              </a:r>
              <a:endParaRPr lang="en-IN" baseline="-25000" dirty="0"/>
            </a:p>
          </p:txBody>
        </p:sp>
        <p:sp>
          <p:nvSpPr>
            <p:cNvPr id="14" name="Flowchart: Process 13">
              <a:extLst>
                <a:ext uri="{FF2B5EF4-FFF2-40B4-BE49-F238E27FC236}">
                  <a16:creationId xmlns:a16="http://schemas.microsoft.com/office/drawing/2014/main" xmlns="" id="{ACFFB4D0-60A8-F359-09D1-5925623D7F7F}"/>
                </a:ext>
              </a:extLst>
            </p:cNvPr>
            <p:cNvSpPr/>
            <p:nvPr/>
          </p:nvSpPr>
          <p:spPr>
            <a:xfrm>
              <a:off x="11946745" y="2628900"/>
              <a:ext cx="2674254" cy="158805"/>
            </a:xfrm>
            <a:prstGeom prst="flowChartProcess">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Process 14">
              <a:extLst>
                <a:ext uri="{FF2B5EF4-FFF2-40B4-BE49-F238E27FC236}">
                  <a16:creationId xmlns:a16="http://schemas.microsoft.com/office/drawing/2014/main" xmlns="" id="{0BF69887-48CF-4ED2-B958-86B6A7720C40}"/>
                </a:ext>
              </a:extLst>
            </p:cNvPr>
            <p:cNvSpPr/>
            <p:nvPr/>
          </p:nvSpPr>
          <p:spPr>
            <a:xfrm>
              <a:off x="11946745" y="1921696"/>
              <a:ext cx="2674254" cy="712953"/>
            </a:xfrm>
            <a:prstGeom prst="flowChart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Flowchart: Process 15">
              <a:extLst>
                <a:ext uri="{FF2B5EF4-FFF2-40B4-BE49-F238E27FC236}">
                  <a16:creationId xmlns:a16="http://schemas.microsoft.com/office/drawing/2014/main" xmlns="" id="{DD691742-CA63-2EAC-5C3B-00DD9B568C19}"/>
                </a:ext>
              </a:extLst>
            </p:cNvPr>
            <p:cNvSpPr/>
            <p:nvPr/>
          </p:nvSpPr>
          <p:spPr>
            <a:xfrm>
              <a:off x="11946745" y="1801222"/>
              <a:ext cx="2674254" cy="134052"/>
            </a:xfrm>
            <a:prstGeom prst="flowChartProcess">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xmlns="" id="{5E684EB4-50FB-8859-6D9B-446AC6CFAA13}"/>
                </a:ext>
              </a:extLst>
            </p:cNvPr>
            <p:cNvCxnSpPr>
              <a:cxnSpLocks/>
            </p:cNvCxnSpPr>
            <p:nvPr/>
          </p:nvCxnSpPr>
          <p:spPr>
            <a:xfrm flipV="1">
              <a:off x="13330299" y="1124725"/>
              <a:ext cx="0" cy="708699"/>
            </a:xfrm>
            <a:prstGeom prst="line">
              <a:avLst/>
            </a:prstGeom>
            <a:ln w="38100">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D5060029-5719-7B80-0D55-A9283F3C02CF}"/>
                </a:ext>
              </a:extLst>
            </p:cNvPr>
            <p:cNvSpPr txBox="1"/>
            <p:nvPr/>
          </p:nvSpPr>
          <p:spPr>
            <a:xfrm>
              <a:off x="13461259" y="814509"/>
              <a:ext cx="1314325" cy="553998"/>
            </a:xfrm>
            <a:prstGeom prst="rect">
              <a:avLst/>
            </a:prstGeom>
            <a:noFill/>
          </p:spPr>
          <p:txBody>
            <a:bodyPr wrap="square" rtlCol="0">
              <a:spAutoFit/>
            </a:bodyPr>
            <a:lstStyle/>
            <a:p>
              <a:r>
                <a:rPr lang="en-US" dirty="0"/>
                <a:t>V</a:t>
              </a:r>
              <a:r>
                <a:rPr lang="en-US" baseline="-25000" dirty="0"/>
                <a:t>G</a:t>
              </a:r>
              <a:endParaRPr lang="en-IN" baseline="-25000" dirty="0"/>
            </a:p>
          </p:txBody>
        </p:sp>
        <p:sp>
          <p:nvSpPr>
            <p:cNvPr id="19" name="TextBox 18">
              <a:extLst>
                <a:ext uri="{FF2B5EF4-FFF2-40B4-BE49-F238E27FC236}">
                  <a16:creationId xmlns:a16="http://schemas.microsoft.com/office/drawing/2014/main" xmlns="" id="{AAC73F45-ED49-7FE1-5E6C-3A918870784A}"/>
                </a:ext>
              </a:extLst>
            </p:cNvPr>
            <p:cNvSpPr txBox="1"/>
            <p:nvPr/>
          </p:nvSpPr>
          <p:spPr>
            <a:xfrm>
              <a:off x="9753057" y="4888399"/>
              <a:ext cx="1672242" cy="784830"/>
            </a:xfrm>
            <a:prstGeom prst="rect">
              <a:avLst/>
            </a:prstGeom>
            <a:noFill/>
          </p:spPr>
          <p:txBody>
            <a:bodyPr wrap="square" rtlCol="0">
              <a:spAutoFit/>
            </a:bodyPr>
            <a:lstStyle/>
            <a:p>
              <a:r>
                <a:rPr lang="en-US" sz="4200" dirty="0"/>
                <a:t>I</a:t>
              </a:r>
              <a:r>
                <a:rPr lang="en-US" sz="4200" baseline="-25000" dirty="0"/>
                <a:t>D</a:t>
              </a:r>
              <a:endParaRPr lang="en-IN" sz="4200" dirty="0"/>
            </a:p>
          </p:txBody>
        </p:sp>
        <p:sp>
          <p:nvSpPr>
            <p:cNvPr id="21" name="TextBox 20">
              <a:extLst>
                <a:ext uri="{FF2B5EF4-FFF2-40B4-BE49-F238E27FC236}">
                  <a16:creationId xmlns:a16="http://schemas.microsoft.com/office/drawing/2014/main" xmlns="" id="{4C9D24EA-3309-DAF2-9520-C5CF7EEB35D5}"/>
                </a:ext>
              </a:extLst>
            </p:cNvPr>
            <p:cNvSpPr txBox="1"/>
            <p:nvPr/>
          </p:nvSpPr>
          <p:spPr>
            <a:xfrm>
              <a:off x="12976398" y="8384145"/>
              <a:ext cx="1110009" cy="692497"/>
            </a:xfrm>
            <a:prstGeom prst="rect">
              <a:avLst/>
            </a:prstGeom>
            <a:noFill/>
          </p:spPr>
          <p:txBody>
            <a:bodyPr wrap="square" rtlCol="0">
              <a:spAutoFit/>
            </a:bodyPr>
            <a:lstStyle/>
            <a:p>
              <a:r>
                <a:rPr lang="en-US" sz="3600" dirty="0"/>
                <a:t>V</a:t>
              </a:r>
              <a:r>
                <a:rPr lang="en-US" sz="3600" baseline="-25000" dirty="0"/>
                <a:t>TH</a:t>
              </a:r>
              <a:endParaRPr lang="en-IN" sz="3600" baseline="-25000" dirty="0"/>
            </a:p>
          </p:txBody>
        </p:sp>
      </p:grpSp>
      <p:sp>
        <p:nvSpPr>
          <p:cNvPr id="23" name="TextBox 22">
            <a:extLst>
              <a:ext uri="{FF2B5EF4-FFF2-40B4-BE49-F238E27FC236}">
                <a16:creationId xmlns:a16="http://schemas.microsoft.com/office/drawing/2014/main" xmlns="" id="{E1E911E1-589C-4279-EDFD-13FAE96373D8}"/>
              </a:ext>
            </a:extLst>
          </p:cNvPr>
          <p:cNvSpPr txBox="1"/>
          <p:nvPr/>
        </p:nvSpPr>
        <p:spPr>
          <a:xfrm>
            <a:off x="12739126" y="1948159"/>
            <a:ext cx="3250540" cy="692497"/>
          </a:xfrm>
          <a:prstGeom prst="rect">
            <a:avLst/>
          </a:prstGeom>
          <a:noFill/>
        </p:spPr>
        <p:txBody>
          <a:bodyPr wrap="square" rtlCol="0">
            <a:spAutoFit/>
          </a:bodyPr>
          <a:lstStyle/>
          <a:p>
            <a:r>
              <a:rPr lang="en-US" sz="3600" dirty="0">
                <a:solidFill>
                  <a:srgbClr val="FF0000"/>
                </a:solidFill>
              </a:rPr>
              <a:t>Ferroelectric</a:t>
            </a:r>
            <a:endParaRPr lang="en-IN" sz="3600" dirty="0">
              <a:solidFill>
                <a:srgbClr val="FF0000"/>
              </a:solidFill>
            </a:endParaRPr>
          </a:p>
        </p:txBody>
      </p:sp>
      <p:sp>
        <p:nvSpPr>
          <p:cNvPr id="24" name="Freeform: Shape 23">
            <a:extLst>
              <a:ext uri="{FF2B5EF4-FFF2-40B4-BE49-F238E27FC236}">
                <a16:creationId xmlns:a16="http://schemas.microsoft.com/office/drawing/2014/main" xmlns="" id="{7ABE39A4-91FA-1592-8CFC-95692A8B180C}"/>
              </a:ext>
            </a:extLst>
          </p:cNvPr>
          <p:cNvSpPr/>
          <p:nvPr/>
        </p:nvSpPr>
        <p:spPr>
          <a:xfrm>
            <a:off x="11406159" y="5920051"/>
            <a:ext cx="3543300" cy="2539363"/>
          </a:xfrm>
          <a:custGeom>
            <a:avLst/>
            <a:gdLst>
              <a:gd name="connsiteX0" fmla="*/ 0 w 2362200"/>
              <a:gd name="connsiteY0" fmla="*/ 1676400 h 1692909"/>
              <a:gd name="connsiteX1" fmla="*/ 381000 w 2362200"/>
              <a:gd name="connsiteY1" fmla="*/ 1681163 h 1692909"/>
              <a:gd name="connsiteX2" fmla="*/ 1314450 w 2362200"/>
              <a:gd name="connsiteY2" fmla="*/ 1685925 h 1692909"/>
              <a:gd name="connsiteX3" fmla="*/ 1695450 w 2362200"/>
              <a:gd name="connsiteY3" fmla="*/ 1676400 h 1692909"/>
              <a:gd name="connsiteX4" fmla="*/ 1857375 w 2362200"/>
              <a:gd name="connsiteY4" fmla="*/ 1500188 h 1692909"/>
              <a:gd name="connsiteX5" fmla="*/ 2133600 w 2362200"/>
              <a:gd name="connsiteY5" fmla="*/ 723900 h 1692909"/>
              <a:gd name="connsiteX6" fmla="*/ 2362200 w 2362200"/>
              <a:gd name="connsiteY6" fmla="*/ 0 h 16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2200" h="1692909">
                <a:moveTo>
                  <a:pt x="0" y="1676400"/>
                </a:moveTo>
                <a:lnTo>
                  <a:pt x="381000" y="1681163"/>
                </a:lnTo>
                <a:lnTo>
                  <a:pt x="1314450" y="1685925"/>
                </a:lnTo>
                <a:cubicBezTo>
                  <a:pt x="1533525" y="1685131"/>
                  <a:pt x="1604963" y="1707356"/>
                  <a:pt x="1695450" y="1676400"/>
                </a:cubicBezTo>
                <a:cubicBezTo>
                  <a:pt x="1785938" y="1645444"/>
                  <a:pt x="1784350" y="1658938"/>
                  <a:pt x="1857375" y="1500188"/>
                </a:cubicBezTo>
                <a:cubicBezTo>
                  <a:pt x="1930400" y="1341438"/>
                  <a:pt x="2049463" y="973931"/>
                  <a:pt x="2133600" y="723900"/>
                </a:cubicBezTo>
                <a:cubicBezTo>
                  <a:pt x="2217737" y="473869"/>
                  <a:pt x="2287588" y="240506"/>
                  <a:pt x="2362200" y="0"/>
                </a:cubicBezTo>
              </a:path>
            </a:pathLst>
          </a:cu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Arrow: Down 24">
            <a:extLst>
              <a:ext uri="{FF2B5EF4-FFF2-40B4-BE49-F238E27FC236}">
                <a16:creationId xmlns:a16="http://schemas.microsoft.com/office/drawing/2014/main" xmlns="" id="{A119F90C-CF7A-B869-804D-9A912127485E}"/>
              </a:ext>
            </a:extLst>
          </p:cNvPr>
          <p:cNvSpPr/>
          <p:nvPr/>
        </p:nvSpPr>
        <p:spPr>
          <a:xfrm rot="10800000">
            <a:off x="15042079" y="5750680"/>
            <a:ext cx="629074" cy="81120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xmlns="" id="{42609222-3289-0318-52AE-EEB275D60943}"/>
              </a:ext>
            </a:extLst>
          </p:cNvPr>
          <p:cNvSpPr txBox="1"/>
          <p:nvPr/>
        </p:nvSpPr>
        <p:spPr>
          <a:xfrm>
            <a:off x="15069345" y="6721893"/>
            <a:ext cx="1840644" cy="600165"/>
          </a:xfrm>
          <a:prstGeom prst="rect">
            <a:avLst/>
          </a:prstGeom>
          <a:noFill/>
        </p:spPr>
        <p:txBody>
          <a:bodyPr wrap="square" rtlCol="0">
            <a:spAutoFit/>
          </a:bodyPr>
          <a:lstStyle/>
          <a:p>
            <a:r>
              <a:rPr lang="en-US" sz="3000" dirty="0"/>
              <a:t>P (up)</a:t>
            </a:r>
            <a:endParaRPr lang="en-IN" sz="3000" dirty="0"/>
          </a:p>
        </p:txBody>
      </p:sp>
      <p:pic>
        <p:nvPicPr>
          <p:cNvPr id="27" name="Picture 26">
            <a:extLst>
              <a:ext uri="{FF2B5EF4-FFF2-40B4-BE49-F238E27FC236}">
                <a16:creationId xmlns:a16="http://schemas.microsoft.com/office/drawing/2014/main" xmlns="" id="{702B2061-6B23-0329-C768-8FC9C42E55AD}"/>
              </a:ext>
            </a:extLst>
          </p:cNvPr>
          <p:cNvPicPr>
            <a:picLocks noChangeAspect="1"/>
          </p:cNvPicPr>
          <p:nvPr/>
        </p:nvPicPr>
        <p:blipFill rotWithShape="1">
          <a:blip r:embed="rId9"/>
          <a:srcRect l="36638"/>
          <a:stretch/>
        </p:blipFill>
        <p:spPr>
          <a:xfrm>
            <a:off x="11338824" y="5884882"/>
            <a:ext cx="2277163" cy="2597121"/>
          </a:xfrm>
          <a:prstGeom prst="rect">
            <a:avLst/>
          </a:prstGeom>
        </p:spPr>
      </p:pic>
      <p:sp>
        <p:nvSpPr>
          <p:cNvPr id="28" name="TextBox 27">
            <a:extLst>
              <a:ext uri="{FF2B5EF4-FFF2-40B4-BE49-F238E27FC236}">
                <a16:creationId xmlns:a16="http://schemas.microsoft.com/office/drawing/2014/main" xmlns="" id="{81711F1A-6989-91F1-ED1F-D86801F567DF}"/>
              </a:ext>
            </a:extLst>
          </p:cNvPr>
          <p:cNvSpPr txBox="1"/>
          <p:nvPr/>
        </p:nvSpPr>
        <p:spPr>
          <a:xfrm>
            <a:off x="12126931" y="8446597"/>
            <a:ext cx="1110009" cy="692497"/>
          </a:xfrm>
          <a:prstGeom prst="rect">
            <a:avLst/>
          </a:prstGeom>
          <a:noFill/>
        </p:spPr>
        <p:txBody>
          <a:bodyPr wrap="square" rtlCol="0">
            <a:spAutoFit/>
          </a:bodyPr>
          <a:lstStyle/>
          <a:p>
            <a:r>
              <a:rPr lang="en-US" sz="3600" dirty="0"/>
              <a:t>V</a:t>
            </a:r>
            <a:r>
              <a:rPr lang="en-US" sz="3600" baseline="-25000" dirty="0"/>
              <a:t>TL</a:t>
            </a:r>
            <a:endParaRPr lang="en-IN" sz="3600" baseline="-25000" dirty="0"/>
          </a:p>
        </p:txBody>
      </p:sp>
      <p:sp>
        <p:nvSpPr>
          <p:cNvPr id="29" name="Arrow: Down 28">
            <a:extLst>
              <a:ext uri="{FF2B5EF4-FFF2-40B4-BE49-F238E27FC236}">
                <a16:creationId xmlns:a16="http://schemas.microsoft.com/office/drawing/2014/main" xmlns="" id="{539B46E0-6F50-54FF-51E9-F0DCD7882ED1}"/>
              </a:ext>
            </a:extLst>
          </p:cNvPr>
          <p:cNvSpPr/>
          <p:nvPr/>
        </p:nvSpPr>
        <p:spPr>
          <a:xfrm>
            <a:off x="12528900" y="5834983"/>
            <a:ext cx="629074" cy="811204"/>
          </a:xfrm>
          <a:prstGeom prst="down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xmlns="" id="{41180948-940C-9345-9D0D-D784BCDBEBB4}"/>
              </a:ext>
            </a:extLst>
          </p:cNvPr>
          <p:cNvSpPr txBox="1"/>
          <p:nvPr/>
        </p:nvSpPr>
        <p:spPr>
          <a:xfrm>
            <a:off x="11469186" y="6657037"/>
            <a:ext cx="2132514" cy="600165"/>
          </a:xfrm>
          <a:prstGeom prst="rect">
            <a:avLst/>
          </a:prstGeom>
          <a:noFill/>
        </p:spPr>
        <p:txBody>
          <a:bodyPr wrap="square" rtlCol="0">
            <a:spAutoFit/>
          </a:bodyPr>
          <a:lstStyle/>
          <a:p>
            <a:r>
              <a:rPr lang="en-US" sz="3000" dirty="0"/>
              <a:t>P (down)</a:t>
            </a:r>
            <a:endParaRPr lang="en-IN" sz="3000" dirty="0"/>
          </a:p>
        </p:txBody>
      </p:sp>
      <p:sp>
        <p:nvSpPr>
          <p:cNvPr id="20" name="Arrow: Left-Right 19">
            <a:extLst>
              <a:ext uri="{FF2B5EF4-FFF2-40B4-BE49-F238E27FC236}">
                <a16:creationId xmlns:a16="http://schemas.microsoft.com/office/drawing/2014/main" xmlns="" id="{81F67AC1-69B2-338A-FDA2-004C537D8015}"/>
              </a:ext>
            </a:extLst>
          </p:cNvPr>
          <p:cNvSpPr/>
          <p:nvPr/>
        </p:nvSpPr>
        <p:spPr>
          <a:xfrm>
            <a:off x="13095952" y="7097781"/>
            <a:ext cx="1250556" cy="925830"/>
          </a:xfrm>
          <a:prstGeom prst="leftRightArrow">
            <a:avLst>
              <a:gd name="adj1" fmla="val 54703"/>
              <a:gd name="adj2" fmla="val 31187"/>
            </a:avLst>
          </a:prstGeom>
          <a:noFill/>
          <a:ln>
            <a:solidFill>
              <a:srgbClr val="FF0000"/>
            </a:solidFill>
          </a:ln>
          <a:effectLst>
            <a:glow rad="63500">
              <a:schemeClr val="accent4">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MW</a:t>
            </a:r>
            <a:endParaRPr lang="en-IN" dirty="0">
              <a:solidFill>
                <a:srgbClr val="FF0000"/>
              </a:solidFill>
            </a:endParaRPr>
          </a:p>
        </p:txBody>
      </p:sp>
      <p:sp>
        <p:nvSpPr>
          <p:cNvPr id="31" name="TextBox 30">
            <a:extLst>
              <a:ext uri="{FF2B5EF4-FFF2-40B4-BE49-F238E27FC236}">
                <a16:creationId xmlns:a16="http://schemas.microsoft.com/office/drawing/2014/main" xmlns="" id="{8B88EF52-0F43-6565-4B6F-328E15418F6D}"/>
              </a:ext>
            </a:extLst>
          </p:cNvPr>
          <p:cNvSpPr txBox="1"/>
          <p:nvPr/>
        </p:nvSpPr>
        <p:spPr>
          <a:xfrm>
            <a:off x="1271292" y="9114844"/>
            <a:ext cx="15923172" cy="600165"/>
          </a:xfrm>
          <a:prstGeom prst="rect">
            <a:avLst/>
          </a:prstGeom>
          <a:solidFill>
            <a:schemeClr val="accent4">
              <a:lumMod val="20000"/>
              <a:lumOff val="80000"/>
            </a:schemeClr>
          </a:solidFill>
        </p:spPr>
        <p:txBody>
          <a:bodyPr wrap="square" rtlCol="0">
            <a:spAutoFit/>
          </a:bodyPr>
          <a:lstStyle/>
          <a:p>
            <a:pPr algn="ctr"/>
            <a:r>
              <a:rPr lang="en-US" sz="3000" dirty="0"/>
              <a:t>Ferroelectric memories store data in the form of polarization </a:t>
            </a:r>
          </a:p>
        </p:txBody>
      </p:sp>
    </p:spTree>
    <p:extLst>
      <p:ext uri="{BB962C8B-B14F-4D97-AF65-F5344CB8AC3E}">
        <p14:creationId xmlns:p14="http://schemas.microsoft.com/office/powerpoint/2010/main" xmlns="" val="242230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8C1A855-07CA-856D-23E6-C9377311A5FE}"/>
            </a:ext>
          </a:extLst>
        </p:cNvPr>
        <p:cNvGrpSpPr/>
        <p:nvPr/>
      </p:nvGrpSpPr>
      <p:grpSpPr>
        <a:xfrm>
          <a:off x="0" y="0"/>
          <a:ext cx="0" cy="0"/>
          <a:chOff x="0" y="0"/>
          <a:chExt cx="0" cy="0"/>
        </a:xfrm>
      </p:grpSpPr>
      <p:pic>
        <p:nvPicPr>
          <p:cNvPr id="23" name="Picture 22" descr="pngtree-business-ppt-light-effect-blue-simple-image_793253 (1).jpg"/>
          <p:cNvPicPr>
            <a:picLocks noChangeAspect="1"/>
          </p:cNvPicPr>
          <p:nvPr/>
        </p:nvPicPr>
        <p:blipFill>
          <a:blip r:embed="rId3"/>
          <a:stretch>
            <a:fillRect/>
          </a:stretch>
        </p:blipFill>
        <p:spPr>
          <a:xfrm>
            <a:off x="0" y="0"/>
            <a:ext cx="18288000" cy="10287000"/>
          </a:xfrm>
          <a:prstGeom prst="rect">
            <a:avLst/>
          </a:prstGeom>
        </p:spPr>
      </p:pic>
      <p:sp>
        <p:nvSpPr>
          <p:cNvPr id="54" name="Title 1">
            <a:extLst>
              <a:ext uri="{FF2B5EF4-FFF2-40B4-BE49-F238E27FC236}">
                <a16:creationId xmlns:a16="http://schemas.microsoft.com/office/drawing/2014/main" xmlns="" id="{0E8E2BC5-D5C6-1510-0D3C-82479329A25A}"/>
              </a:ext>
            </a:extLst>
          </p:cNvPr>
          <p:cNvSpPr txBox="1">
            <a:spLocks/>
          </p:cNvSpPr>
          <p:nvPr/>
        </p:nvSpPr>
        <p:spPr>
          <a:xfrm>
            <a:off x="0" y="0"/>
            <a:ext cx="15628620" cy="1532794"/>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IN" sz="5400" dirty="0"/>
              <a:t>    </a:t>
            </a:r>
            <a:r>
              <a:rPr lang="en-IN" sz="4200" b="0" dirty="0">
                <a:latin typeface="Tahoma" pitchFamily="34" charset="0"/>
                <a:ea typeface="Tahoma" pitchFamily="34" charset="0"/>
                <a:cs typeface="Tahoma" pitchFamily="34" charset="0"/>
              </a:rPr>
              <a:t>Literature Review</a:t>
            </a:r>
            <a:endParaRPr lang="en-US" sz="5400" b="0" dirty="0">
              <a:latin typeface="Tahoma" pitchFamily="34" charset="0"/>
              <a:ea typeface="Tahoma" pitchFamily="34" charset="0"/>
              <a:cs typeface="Tahoma" pitchFamily="34" charset="0"/>
            </a:endParaRPr>
          </a:p>
        </p:txBody>
      </p:sp>
      <p:sp>
        <p:nvSpPr>
          <p:cNvPr id="2" name="Rectangle 1">
            <a:extLst>
              <a:ext uri="{FF2B5EF4-FFF2-40B4-BE49-F238E27FC236}">
                <a16:creationId xmlns:a16="http://schemas.microsoft.com/office/drawing/2014/main" xmlns="" id="{11870042-6792-C50F-9CC9-9DA43F3156E9}"/>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TextBox 3149">
            <a:extLst>
              <a:ext uri="{FF2B5EF4-FFF2-40B4-BE49-F238E27FC236}">
                <a16:creationId xmlns:a16="http://schemas.microsoft.com/office/drawing/2014/main" xmlns="" id="{82ED0B07-5E58-672C-EE48-26DCFA5845B1}"/>
              </a:ext>
            </a:extLst>
          </p:cNvPr>
          <p:cNvSpPr txBox="1"/>
          <p:nvPr/>
        </p:nvSpPr>
        <p:spPr>
          <a:xfrm>
            <a:off x="1271292" y="9114844"/>
            <a:ext cx="15923172" cy="1061829"/>
          </a:xfrm>
          <a:prstGeom prst="rect">
            <a:avLst/>
          </a:prstGeom>
          <a:solidFill>
            <a:schemeClr val="accent4">
              <a:lumMod val="20000"/>
              <a:lumOff val="80000"/>
            </a:schemeClr>
          </a:solidFill>
        </p:spPr>
        <p:txBody>
          <a:bodyPr wrap="square" rtlCol="0">
            <a:spAutoFit/>
          </a:bodyPr>
          <a:lstStyle/>
          <a:p>
            <a:pPr algn="ctr"/>
            <a:r>
              <a:rPr lang="en-US" sz="3000" dirty="0"/>
              <a:t>The discovery of ferroelectricity in CMOS-compatible doped hafnium oxides led to a re-emergence of ferroelectric memories in advanced microelectronics</a:t>
            </a:r>
          </a:p>
        </p:txBody>
      </p:sp>
      <p:sp>
        <p:nvSpPr>
          <p:cNvPr id="3" name="Slide Number Placeholder 1">
            <a:extLst>
              <a:ext uri="{FF2B5EF4-FFF2-40B4-BE49-F238E27FC236}">
                <a16:creationId xmlns:a16="http://schemas.microsoft.com/office/drawing/2014/main" xmlns="" id="{5FA546C5-97E6-E220-014A-F35AB2FBBD35}"/>
              </a:ext>
            </a:extLst>
          </p:cNvPr>
          <p:cNvSpPr>
            <a:spLocks noGrp="1"/>
          </p:cNvSpPr>
          <p:nvPr>
            <p:ph type="sldNum" sz="quarter" idx="12"/>
          </p:nvPr>
        </p:nvSpPr>
        <p:spPr>
          <a:xfrm>
            <a:off x="13601700" y="8717758"/>
            <a:ext cx="4114800" cy="547687"/>
          </a:xfrm>
        </p:spPr>
        <p:txBody>
          <a:bodyPr/>
          <a:lstStyle/>
          <a:p>
            <a:fld id="{AE678206-0642-9F48-9727-6B519CB285FA}" type="slidenum">
              <a:rPr lang="en-US"/>
              <a:pPr/>
              <a:t>13</a:t>
            </a:fld>
            <a:endParaRPr lang="en-US" dirty="0"/>
          </a:p>
        </p:txBody>
      </p:sp>
      <p:grpSp>
        <p:nvGrpSpPr>
          <p:cNvPr id="4" name="Group 3">
            <a:extLst>
              <a:ext uri="{FF2B5EF4-FFF2-40B4-BE49-F238E27FC236}">
                <a16:creationId xmlns:a16="http://schemas.microsoft.com/office/drawing/2014/main" xmlns="" id="{7512F034-4F05-020D-66B1-1EC5CE6A4430}"/>
              </a:ext>
            </a:extLst>
          </p:cNvPr>
          <p:cNvGrpSpPr/>
          <p:nvPr/>
        </p:nvGrpSpPr>
        <p:grpSpPr>
          <a:xfrm>
            <a:off x="1892046" y="4500244"/>
            <a:ext cx="15094453" cy="4081269"/>
            <a:chOff x="3963349" y="4880487"/>
            <a:chExt cx="10278177" cy="3903541"/>
          </a:xfrm>
        </p:grpSpPr>
        <p:grpSp>
          <p:nvGrpSpPr>
            <p:cNvPr id="5" name="Group 4">
              <a:extLst>
                <a:ext uri="{FF2B5EF4-FFF2-40B4-BE49-F238E27FC236}">
                  <a16:creationId xmlns:a16="http://schemas.microsoft.com/office/drawing/2014/main" xmlns="" id="{A1943F4F-CBB9-FD06-C17F-45914912CB6F}"/>
                </a:ext>
              </a:extLst>
            </p:cNvPr>
            <p:cNvGrpSpPr/>
            <p:nvPr/>
          </p:nvGrpSpPr>
          <p:grpSpPr>
            <a:xfrm>
              <a:off x="9342612" y="4950409"/>
              <a:ext cx="4898914" cy="3792675"/>
              <a:chOff x="1004899" y="5327374"/>
              <a:chExt cx="4898914" cy="3792675"/>
            </a:xfrm>
          </p:grpSpPr>
          <p:pic>
            <p:nvPicPr>
              <p:cNvPr id="19" name="Picture 18">
                <a:extLst>
                  <a:ext uri="{FF2B5EF4-FFF2-40B4-BE49-F238E27FC236}">
                    <a16:creationId xmlns:a16="http://schemas.microsoft.com/office/drawing/2014/main" xmlns="" id="{163369A7-7984-1FD5-C93A-587C435EA83C}"/>
                  </a:ext>
                </a:extLst>
              </p:cNvPr>
              <p:cNvPicPr>
                <a:picLocks noChangeAspect="1"/>
              </p:cNvPicPr>
              <p:nvPr/>
            </p:nvPicPr>
            <p:blipFill rotWithShape="1">
              <a:blip r:embed="rId4"/>
              <a:srcRect l="51311" t="11220" r="15671" b="65036"/>
              <a:stretch/>
            </p:blipFill>
            <p:spPr>
              <a:xfrm>
                <a:off x="1004899" y="7154128"/>
                <a:ext cx="4860000" cy="1965921"/>
              </a:xfrm>
              <a:prstGeom prst="rect">
                <a:avLst/>
              </a:prstGeom>
            </p:spPr>
          </p:pic>
          <p:pic>
            <p:nvPicPr>
              <p:cNvPr id="20" name="Picture 19">
                <a:extLst>
                  <a:ext uri="{FF2B5EF4-FFF2-40B4-BE49-F238E27FC236}">
                    <a16:creationId xmlns:a16="http://schemas.microsoft.com/office/drawing/2014/main" xmlns="" id="{B24D5C93-7C11-C8AB-4445-D3682AB2C33E}"/>
                  </a:ext>
                </a:extLst>
              </p:cNvPr>
              <p:cNvPicPr>
                <a:picLocks noChangeAspect="1"/>
              </p:cNvPicPr>
              <p:nvPr/>
            </p:nvPicPr>
            <p:blipFill rotWithShape="1">
              <a:blip r:embed="rId5"/>
              <a:srcRect l="18478" t="14879" r="16087" b="46667"/>
              <a:stretch/>
            </p:blipFill>
            <p:spPr>
              <a:xfrm>
                <a:off x="1043814" y="5327374"/>
                <a:ext cx="4860000" cy="1606546"/>
              </a:xfrm>
              <a:prstGeom prst="rect">
                <a:avLst/>
              </a:prstGeom>
            </p:spPr>
          </p:pic>
        </p:grpSp>
        <p:grpSp>
          <p:nvGrpSpPr>
            <p:cNvPr id="6" name="Group 5">
              <a:extLst>
                <a:ext uri="{FF2B5EF4-FFF2-40B4-BE49-F238E27FC236}">
                  <a16:creationId xmlns:a16="http://schemas.microsoft.com/office/drawing/2014/main" xmlns="" id="{7328911A-21C0-2B88-08A2-E76CA4939D1A}"/>
                </a:ext>
              </a:extLst>
            </p:cNvPr>
            <p:cNvGrpSpPr/>
            <p:nvPr/>
          </p:nvGrpSpPr>
          <p:grpSpPr>
            <a:xfrm>
              <a:off x="3963349" y="4880487"/>
              <a:ext cx="4712761" cy="3903541"/>
              <a:chOff x="2886499" y="1351126"/>
              <a:chExt cx="8311488" cy="6837529"/>
            </a:xfrm>
          </p:grpSpPr>
          <p:pic>
            <p:nvPicPr>
              <p:cNvPr id="17" name="Picture 16">
                <a:extLst>
                  <a:ext uri="{FF2B5EF4-FFF2-40B4-BE49-F238E27FC236}">
                    <a16:creationId xmlns:a16="http://schemas.microsoft.com/office/drawing/2014/main" xmlns="" id="{6AA9FCD9-B8FD-377A-6578-F1AF65C328F3}"/>
                  </a:ext>
                </a:extLst>
              </p:cNvPr>
              <p:cNvPicPr>
                <a:picLocks noChangeAspect="1"/>
              </p:cNvPicPr>
              <p:nvPr/>
            </p:nvPicPr>
            <p:blipFill rotWithShape="1">
              <a:blip r:embed="rId6"/>
              <a:srcRect l="46007" t="26467" r="21418" b="7064"/>
              <a:stretch/>
            </p:blipFill>
            <p:spPr>
              <a:xfrm>
                <a:off x="2886499" y="1351126"/>
                <a:ext cx="4688005" cy="6837529"/>
              </a:xfrm>
              <a:prstGeom prst="rect">
                <a:avLst/>
              </a:prstGeom>
            </p:spPr>
          </p:pic>
          <p:pic>
            <p:nvPicPr>
              <p:cNvPr id="18" name="Picture 17">
                <a:extLst>
                  <a:ext uri="{FF2B5EF4-FFF2-40B4-BE49-F238E27FC236}">
                    <a16:creationId xmlns:a16="http://schemas.microsoft.com/office/drawing/2014/main" xmlns="" id="{E6AE072D-1447-F590-E2FE-A8087E2B16AB}"/>
                  </a:ext>
                </a:extLst>
              </p:cNvPr>
              <p:cNvPicPr>
                <a:picLocks noChangeAspect="1"/>
              </p:cNvPicPr>
              <p:nvPr/>
            </p:nvPicPr>
            <p:blipFill rotWithShape="1">
              <a:blip r:embed="rId7"/>
              <a:srcRect l="24179" t="17114" r="57687" b="24179"/>
              <a:stretch/>
            </p:blipFill>
            <p:spPr>
              <a:xfrm>
                <a:off x="7574506" y="1514899"/>
                <a:ext cx="3623481" cy="6598314"/>
              </a:xfrm>
              <a:prstGeom prst="rect">
                <a:avLst/>
              </a:prstGeom>
            </p:spPr>
          </p:pic>
        </p:grpSp>
      </p:grpSp>
      <p:pic>
        <p:nvPicPr>
          <p:cNvPr id="21" name="Picture 20">
            <a:extLst>
              <a:ext uri="{FF2B5EF4-FFF2-40B4-BE49-F238E27FC236}">
                <a16:creationId xmlns:a16="http://schemas.microsoft.com/office/drawing/2014/main" xmlns="" id="{88FD6066-A86B-CD1D-FA2D-BDE822DB8E7F}"/>
              </a:ext>
            </a:extLst>
          </p:cNvPr>
          <p:cNvPicPr>
            <a:picLocks noChangeAspect="1"/>
          </p:cNvPicPr>
          <p:nvPr/>
        </p:nvPicPr>
        <p:blipFill rotWithShape="1">
          <a:blip r:embed="rId8"/>
          <a:srcRect t="30371" r="37500" b="29956"/>
          <a:stretch/>
        </p:blipFill>
        <p:spPr>
          <a:xfrm>
            <a:off x="9849141" y="1375642"/>
            <a:ext cx="7137358" cy="2829679"/>
          </a:xfrm>
          <a:prstGeom prst="rect">
            <a:avLst/>
          </a:prstGeom>
        </p:spPr>
      </p:pic>
      <p:pic>
        <p:nvPicPr>
          <p:cNvPr id="22" name="Picture 21">
            <a:extLst>
              <a:ext uri="{FF2B5EF4-FFF2-40B4-BE49-F238E27FC236}">
                <a16:creationId xmlns:a16="http://schemas.microsoft.com/office/drawing/2014/main" xmlns="" id="{A66172C6-BB1C-6F61-F607-6D009C394A5A}"/>
              </a:ext>
            </a:extLst>
          </p:cNvPr>
          <p:cNvPicPr>
            <a:picLocks noChangeAspect="1"/>
          </p:cNvPicPr>
          <p:nvPr/>
        </p:nvPicPr>
        <p:blipFill rotWithShape="1">
          <a:blip r:embed="rId9"/>
          <a:srcRect l="37357" t="26481" r="7429" b="47407"/>
          <a:stretch/>
        </p:blipFill>
        <p:spPr>
          <a:xfrm>
            <a:off x="786217" y="1560018"/>
            <a:ext cx="8267869" cy="2199337"/>
          </a:xfrm>
          <a:prstGeom prst="rect">
            <a:avLst/>
          </a:prstGeom>
        </p:spPr>
      </p:pic>
      <p:cxnSp>
        <p:nvCxnSpPr>
          <p:cNvPr id="16" name="Straight Connector 15"/>
          <p:cNvCxnSpPr>
            <a:endCxn id="54" idx="1"/>
          </p:cNvCxnSpPr>
          <p:nvPr/>
        </p:nvCxnSpPr>
        <p:spPr>
          <a:xfrm rot="5400000" flipH="1" flipV="1">
            <a:off x="-32062" y="797271"/>
            <a:ext cx="62935" cy="11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94094" y="879894"/>
            <a:ext cx="17882559" cy="1164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46928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descr="pngtree-business-ppt-light-effect-blue-simple-image_793253 (1).jpg"/>
          <p:cNvPicPr>
            <a:picLocks noChangeAspect="1"/>
          </p:cNvPicPr>
          <p:nvPr/>
        </p:nvPicPr>
        <p:blipFill>
          <a:blip r:embed="rId3"/>
          <a:stretch>
            <a:fillRect/>
          </a:stretch>
        </p:blipFill>
        <p:spPr>
          <a:xfrm>
            <a:off x="1" y="0"/>
            <a:ext cx="18288000" cy="10287000"/>
          </a:xfrm>
          <a:prstGeom prst="rect">
            <a:avLst/>
          </a:prstGeom>
        </p:spPr>
      </p:pic>
      <p:sp>
        <p:nvSpPr>
          <p:cNvPr id="61" name="Title 1">
            <a:extLst>
              <a:ext uri="{FF2B5EF4-FFF2-40B4-BE49-F238E27FC236}">
                <a16:creationId xmlns:a16="http://schemas.microsoft.com/office/drawing/2014/main" xmlns="" id="{B12B1524-408B-EFE9-8AE2-17AF47CB6FCA}"/>
              </a:ext>
            </a:extLst>
          </p:cNvPr>
          <p:cNvSpPr txBox="1">
            <a:spLocks/>
          </p:cNvSpPr>
          <p:nvPr/>
        </p:nvSpPr>
        <p:spPr>
          <a:xfrm>
            <a:off x="-3092341" y="5162173"/>
            <a:ext cx="18288000" cy="15221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grpSp>
        <p:nvGrpSpPr>
          <p:cNvPr id="56" name="Group 55">
            <a:extLst>
              <a:ext uri="{FF2B5EF4-FFF2-40B4-BE49-F238E27FC236}">
                <a16:creationId xmlns:a16="http://schemas.microsoft.com/office/drawing/2014/main" xmlns="" id="{ABDCD071-206E-5948-E652-96B74EB222DA}"/>
              </a:ext>
            </a:extLst>
          </p:cNvPr>
          <p:cNvGrpSpPr/>
          <p:nvPr/>
        </p:nvGrpSpPr>
        <p:grpSpPr>
          <a:xfrm>
            <a:off x="12084051" y="1862596"/>
            <a:ext cx="6363639" cy="5235841"/>
            <a:chOff x="12779712" y="2755474"/>
            <a:chExt cx="4699602" cy="3866713"/>
          </a:xfrm>
        </p:grpSpPr>
        <p:pic>
          <p:nvPicPr>
            <p:cNvPr id="59" name="Picture 58">
              <a:extLst>
                <a:ext uri="{FF2B5EF4-FFF2-40B4-BE49-F238E27FC236}">
                  <a16:creationId xmlns:a16="http://schemas.microsoft.com/office/drawing/2014/main" xmlns="" id="{5718086D-02B0-3D0C-2511-9FABC6196B42}"/>
                </a:ext>
              </a:extLst>
            </p:cNvPr>
            <p:cNvPicPr>
              <a:picLocks noChangeAspect="1"/>
            </p:cNvPicPr>
            <p:nvPr/>
          </p:nvPicPr>
          <p:blipFill>
            <a:blip r:embed="rId4"/>
            <a:stretch>
              <a:fillRect/>
            </a:stretch>
          </p:blipFill>
          <p:spPr>
            <a:xfrm>
              <a:off x="15459256" y="4105945"/>
              <a:ext cx="1304935" cy="515107"/>
            </a:xfrm>
            <a:prstGeom prst="rect">
              <a:avLst/>
            </a:prstGeom>
          </p:spPr>
        </p:pic>
        <p:pic>
          <p:nvPicPr>
            <p:cNvPr id="60" name="Picture 59">
              <a:extLst>
                <a:ext uri="{FF2B5EF4-FFF2-40B4-BE49-F238E27FC236}">
                  <a16:creationId xmlns:a16="http://schemas.microsoft.com/office/drawing/2014/main" xmlns="" id="{3C3D64CE-52A1-E4E8-937C-130A82B2B154}"/>
                </a:ext>
              </a:extLst>
            </p:cNvPr>
            <p:cNvPicPr>
              <a:picLocks noChangeAspect="1"/>
            </p:cNvPicPr>
            <p:nvPr/>
          </p:nvPicPr>
          <p:blipFill>
            <a:blip r:embed="rId5"/>
            <a:stretch>
              <a:fillRect/>
            </a:stretch>
          </p:blipFill>
          <p:spPr>
            <a:xfrm>
              <a:off x="12779712" y="4030537"/>
              <a:ext cx="1392508" cy="543567"/>
            </a:xfrm>
            <a:prstGeom prst="rect">
              <a:avLst/>
            </a:prstGeom>
          </p:spPr>
        </p:pic>
        <p:cxnSp>
          <p:nvCxnSpPr>
            <p:cNvPr id="2" name="Straight Arrow Connector 1">
              <a:extLst>
                <a:ext uri="{FF2B5EF4-FFF2-40B4-BE49-F238E27FC236}">
                  <a16:creationId xmlns:a16="http://schemas.microsoft.com/office/drawing/2014/main" xmlns="" id="{2BC956DC-F388-4441-55DB-103985D7C98E}"/>
                </a:ext>
              </a:extLst>
            </p:cNvPr>
            <p:cNvCxnSpPr/>
            <p:nvPr/>
          </p:nvCxnSpPr>
          <p:spPr>
            <a:xfrm flipV="1">
              <a:off x="16833424" y="2778945"/>
              <a:ext cx="0" cy="372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910912DC-73FB-F6ED-AB02-EB59E1774223}"/>
                </a:ext>
              </a:extLst>
            </p:cNvPr>
            <p:cNvCxnSpPr>
              <a:cxnSpLocks/>
            </p:cNvCxnSpPr>
            <p:nvPr/>
          </p:nvCxnSpPr>
          <p:spPr>
            <a:xfrm flipH="1">
              <a:off x="12951913" y="6140179"/>
              <a:ext cx="4269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CD7472CC-1DA8-6156-E4FE-46A7BE77548C}"/>
                </a:ext>
              </a:extLst>
            </p:cNvPr>
            <p:cNvCxnSpPr/>
            <p:nvPr/>
          </p:nvCxnSpPr>
          <p:spPr>
            <a:xfrm flipH="1">
              <a:off x="15047880" y="3617034"/>
              <a:ext cx="448887" cy="2523145"/>
            </a:xfrm>
            <a:prstGeom prst="line">
              <a:avLst/>
            </a:prstGeom>
            <a:ln w="19050">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524800D-A67D-50F7-834A-B0ECB1486BE0}"/>
                </a:ext>
              </a:extLst>
            </p:cNvPr>
            <p:cNvCxnSpPr/>
            <p:nvPr/>
          </p:nvCxnSpPr>
          <p:spPr>
            <a:xfrm flipH="1">
              <a:off x="14000772" y="3606849"/>
              <a:ext cx="448887" cy="2523145"/>
            </a:xfrm>
            <a:prstGeom prst="line">
              <a:avLst/>
            </a:prstGeom>
            <a:ln w="19050">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xmlns="" id="{80ECE341-4902-CA98-DF70-952EA10A521D}"/>
                </a:ext>
              </a:extLst>
            </p:cNvPr>
            <p:cNvSpPr/>
            <p:nvPr/>
          </p:nvSpPr>
          <p:spPr>
            <a:xfrm>
              <a:off x="14782981" y="3612835"/>
              <a:ext cx="676275" cy="2540794"/>
            </a:xfrm>
            <a:custGeom>
              <a:avLst/>
              <a:gdLst>
                <a:gd name="connsiteX0" fmla="*/ 450850 w 450850"/>
                <a:gd name="connsiteY0" fmla="*/ 0 h 1693863"/>
                <a:gd name="connsiteX1" fmla="*/ 382588 w 450850"/>
                <a:gd name="connsiteY1" fmla="*/ 381000 h 1693863"/>
                <a:gd name="connsiteX2" fmla="*/ 244475 w 450850"/>
                <a:gd name="connsiteY2" fmla="*/ 1184275 h 1693863"/>
                <a:gd name="connsiteX3" fmla="*/ 161925 w 450850"/>
                <a:gd name="connsiteY3" fmla="*/ 1565275 h 1693863"/>
                <a:gd name="connsiteX4" fmla="*/ 107950 w 450850"/>
                <a:gd name="connsiteY4" fmla="*/ 1665288 h 1693863"/>
                <a:gd name="connsiteX5" fmla="*/ 0 w 450850"/>
                <a:gd name="connsiteY5" fmla="*/ 1693863 h 16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850" h="1693863">
                  <a:moveTo>
                    <a:pt x="450850" y="0"/>
                  </a:moveTo>
                  <a:cubicBezTo>
                    <a:pt x="433917" y="91810"/>
                    <a:pt x="416984" y="183621"/>
                    <a:pt x="382588" y="381000"/>
                  </a:cubicBezTo>
                  <a:cubicBezTo>
                    <a:pt x="348192" y="578379"/>
                    <a:pt x="281252" y="986896"/>
                    <a:pt x="244475" y="1184275"/>
                  </a:cubicBezTo>
                  <a:cubicBezTo>
                    <a:pt x="207698" y="1381654"/>
                    <a:pt x="184679" y="1485106"/>
                    <a:pt x="161925" y="1565275"/>
                  </a:cubicBezTo>
                  <a:cubicBezTo>
                    <a:pt x="139171" y="1645444"/>
                    <a:pt x="134937" y="1643857"/>
                    <a:pt x="107950" y="1665288"/>
                  </a:cubicBezTo>
                  <a:cubicBezTo>
                    <a:pt x="80963" y="1686719"/>
                    <a:pt x="40481" y="1690291"/>
                    <a:pt x="0" y="1693863"/>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xmlns="" id="{9D6C80D2-AB2A-43AB-B9D9-AB36FF33045F}"/>
                </a:ext>
              </a:extLst>
            </p:cNvPr>
            <p:cNvSpPr/>
            <p:nvPr/>
          </p:nvSpPr>
          <p:spPr>
            <a:xfrm>
              <a:off x="13728121" y="3607696"/>
              <a:ext cx="676275" cy="2540794"/>
            </a:xfrm>
            <a:custGeom>
              <a:avLst/>
              <a:gdLst>
                <a:gd name="connsiteX0" fmla="*/ 450850 w 450850"/>
                <a:gd name="connsiteY0" fmla="*/ 0 h 1693863"/>
                <a:gd name="connsiteX1" fmla="*/ 382588 w 450850"/>
                <a:gd name="connsiteY1" fmla="*/ 381000 h 1693863"/>
                <a:gd name="connsiteX2" fmla="*/ 244475 w 450850"/>
                <a:gd name="connsiteY2" fmla="*/ 1184275 h 1693863"/>
                <a:gd name="connsiteX3" fmla="*/ 161925 w 450850"/>
                <a:gd name="connsiteY3" fmla="*/ 1565275 h 1693863"/>
                <a:gd name="connsiteX4" fmla="*/ 107950 w 450850"/>
                <a:gd name="connsiteY4" fmla="*/ 1665288 h 1693863"/>
                <a:gd name="connsiteX5" fmla="*/ 0 w 450850"/>
                <a:gd name="connsiteY5" fmla="*/ 1693863 h 16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850" h="1693863">
                  <a:moveTo>
                    <a:pt x="450850" y="0"/>
                  </a:moveTo>
                  <a:cubicBezTo>
                    <a:pt x="433917" y="91810"/>
                    <a:pt x="416984" y="183621"/>
                    <a:pt x="382588" y="381000"/>
                  </a:cubicBezTo>
                  <a:cubicBezTo>
                    <a:pt x="348192" y="578379"/>
                    <a:pt x="281252" y="986896"/>
                    <a:pt x="244475" y="1184275"/>
                  </a:cubicBezTo>
                  <a:cubicBezTo>
                    <a:pt x="207698" y="1381654"/>
                    <a:pt x="184679" y="1485106"/>
                    <a:pt x="161925" y="1565275"/>
                  </a:cubicBezTo>
                  <a:cubicBezTo>
                    <a:pt x="139171" y="1645444"/>
                    <a:pt x="134937" y="1643857"/>
                    <a:pt x="107950" y="1665288"/>
                  </a:cubicBezTo>
                  <a:cubicBezTo>
                    <a:pt x="80963" y="1686719"/>
                    <a:pt x="40481" y="1690291"/>
                    <a:pt x="0" y="1693863"/>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xmlns="" Requires="a14">
            <p:sp>
              <p:nvSpPr>
                <p:cNvPr id="46" name="TextBox 45">
                  <a:extLst>
                    <a:ext uri="{FF2B5EF4-FFF2-40B4-BE49-F238E27FC236}">
                      <a16:creationId xmlns:a16="http://schemas.microsoft.com/office/drawing/2014/main" id="{F2DEBF65-B48A-B183-1F96-D98E42487205}"/>
                    </a:ext>
                  </a:extLst>
                </p:cNvPr>
                <p:cNvSpPr txBox="1"/>
                <p:nvPr/>
              </p:nvSpPr>
              <p:spPr>
                <a:xfrm>
                  <a:off x="17070355" y="2755474"/>
                  <a:ext cx="408958"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𝐼</m:t>
                            </m:r>
                          </m:e>
                          <m:sub>
                            <m:r>
                              <a:rPr lang="en-US" b="0" i="1">
                                <a:latin typeface="Cambria Math" panose="02040503050406030204" pitchFamily="18" charset="0"/>
                              </a:rPr>
                              <m:t>𝐷</m:t>
                            </m:r>
                          </m:sub>
                        </m:sSub>
                      </m:oMath>
                    </m:oMathPara>
                  </a14:m>
                  <a:endParaRPr lang="en-US" b="0" dirty="0"/>
                </a:p>
              </p:txBody>
            </p:sp>
          </mc:Choice>
          <mc:Fallback>
            <p:sp>
              <p:nvSpPr>
                <p:cNvPr id="46" name="TextBox 45">
                  <a:extLst>
                    <a:ext uri="{FF2B5EF4-FFF2-40B4-BE49-F238E27FC236}">
                      <a16:creationId xmlns:a16="http://schemas.microsoft.com/office/drawing/2014/main" xmlns="" xmlns:a14="http://schemas.microsoft.com/office/drawing/2010/main" id="{F2DEBF65-B48A-B183-1F96-D98E42487205}"/>
                    </a:ext>
                  </a:extLst>
                </p:cNvPr>
                <p:cNvSpPr txBox="1">
                  <a:spLocks noRot="1" noChangeAspect="1" noMove="1" noResize="1" noEditPoints="1" noAdjustHandles="1" noChangeArrowheads="1" noChangeShapeType="1" noTextEdit="1"/>
                </p:cNvSpPr>
                <p:nvPr/>
              </p:nvSpPr>
              <p:spPr>
                <a:xfrm>
                  <a:off x="17070355" y="2755474"/>
                  <a:ext cx="408958"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7" name="TextBox 46">
                  <a:extLst>
                    <a:ext uri="{FF2B5EF4-FFF2-40B4-BE49-F238E27FC236}">
                      <a16:creationId xmlns:a16="http://schemas.microsoft.com/office/drawing/2014/main" id="{76F1B178-F487-254D-BD64-AA25040DDF1F}"/>
                    </a:ext>
                  </a:extLst>
                </p:cNvPr>
                <p:cNvSpPr txBox="1"/>
                <p:nvPr/>
              </p:nvSpPr>
              <p:spPr>
                <a:xfrm>
                  <a:off x="12779712" y="6206689"/>
                  <a:ext cx="410734"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𝐺</m:t>
                            </m:r>
                          </m:sub>
                        </m:sSub>
                      </m:oMath>
                    </m:oMathPara>
                  </a14:m>
                  <a:endParaRPr lang="en-US" b="0" dirty="0"/>
                </a:p>
              </p:txBody>
            </p:sp>
          </mc:Choice>
          <mc:Fallback>
            <p:sp>
              <p:nvSpPr>
                <p:cNvPr id="47" name="TextBox 46">
                  <a:extLst>
                    <a:ext uri="{FF2B5EF4-FFF2-40B4-BE49-F238E27FC236}">
                      <a16:creationId xmlns:a16="http://schemas.microsoft.com/office/drawing/2014/main" xmlns="" xmlns:a14="http://schemas.microsoft.com/office/drawing/2010/main" id="{76F1B178-F487-254D-BD64-AA25040DDF1F}"/>
                    </a:ext>
                  </a:extLst>
                </p:cNvPr>
                <p:cNvSpPr txBox="1">
                  <a:spLocks noRot="1" noChangeAspect="1" noMove="1" noResize="1" noEditPoints="1" noAdjustHandles="1" noChangeArrowheads="1" noChangeShapeType="1" noTextEdit="1"/>
                </p:cNvSpPr>
                <p:nvPr/>
              </p:nvSpPr>
              <p:spPr>
                <a:xfrm>
                  <a:off x="12779712" y="6206689"/>
                  <a:ext cx="410734" cy="415498"/>
                </a:xfrm>
                <a:prstGeom prst="rect">
                  <a:avLst/>
                </a:prstGeom>
                <a:blipFill>
                  <a:blip r:embed="rId7"/>
                  <a:stretch>
                    <a:fillRect l="-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8" name="TextBox 47">
                  <a:extLst>
                    <a:ext uri="{FF2B5EF4-FFF2-40B4-BE49-F238E27FC236}">
                      <a16:creationId xmlns:a16="http://schemas.microsoft.com/office/drawing/2014/main" id="{62DF29F9-01C0-9E4A-B84D-7A381C356C76}"/>
                    </a:ext>
                  </a:extLst>
                </p:cNvPr>
                <p:cNvSpPr txBox="1"/>
                <p:nvPr/>
              </p:nvSpPr>
              <p:spPr>
                <a:xfrm>
                  <a:off x="13649278" y="6186841"/>
                  <a:ext cx="410734"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𝑇𝐿</m:t>
                            </m:r>
                          </m:sub>
                        </m:sSub>
                      </m:oMath>
                    </m:oMathPara>
                  </a14:m>
                  <a:endParaRPr lang="en-US" b="0" dirty="0"/>
                </a:p>
              </p:txBody>
            </p:sp>
          </mc:Choice>
          <mc:Fallback>
            <p:sp>
              <p:nvSpPr>
                <p:cNvPr id="48" name="TextBox 47">
                  <a:extLst>
                    <a:ext uri="{FF2B5EF4-FFF2-40B4-BE49-F238E27FC236}">
                      <a16:creationId xmlns:a16="http://schemas.microsoft.com/office/drawing/2014/main" xmlns="" xmlns:a14="http://schemas.microsoft.com/office/drawing/2010/main" id="{62DF29F9-01C0-9E4A-B84D-7A381C356C76}"/>
                    </a:ext>
                  </a:extLst>
                </p:cNvPr>
                <p:cNvSpPr txBox="1">
                  <a:spLocks noRot="1" noChangeAspect="1" noMove="1" noResize="1" noEditPoints="1" noAdjustHandles="1" noChangeArrowheads="1" noChangeShapeType="1" noTextEdit="1"/>
                </p:cNvSpPr>
                <p:nvPr/>
              </p:nvSpPr>
              <p:spPr>
                <a:xfrm>
                  <a:off x="13649278" y="6186841"/>
                  <a:ext cx="410734" cy="415498"/>
                </a:xfrm>
                <a:prstGeom prst="rect">
                  <a:avLst/>
                </a:prstGeom>
                <a:blipFill>
                  <a:blip r:embed="rId8"/>
                  <a:stretch>
                    <a:fillRect l="-18033" r="-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9" name="TextBox 48">
                  <a:extLst>
                    <a:ext uri="{FF2B5EF4-FFF2-40B4-BE49-F238E27FC236}">
                      <a16:creationId xmlns:a16="http://schemas.microsoft.com/office/drawing/2014/main" id="{28F41588-F02A-BDD2-431C-AE37D9614822}"/>
                    </a:ext>
                  </a:extLst>
                </p:cNvPr>
                <p:cNvSpPr txBox="1"/>
                <p:nvPr/>
              </p:nvSpPr>
              <p:spPr>
                <a:xfrm>
                  <a:off x="14802700" y="6193521"/>
                  <a:ext cx="410734"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𝑇𝐻</m:t>
                            </m:r>
                          </m:sub>
                        </m:sSub>
                      </m:oMath>
                    </m:oMathPara>
                  </a14:m>
                  <a:endParaRPr lang="en-US" b="0" dirty="0"/>
                </a:p>
              </p:txBody>
            </p:sp>
          </mc:Choice>
          <mc:Fallback>
            <p:sp>
              <p:nvSpPr>
                <p:cNvPr id="49" name="TextBox 48">
                  <a:extLst>
                    <a:ext uri="{FF2B5EF4-FFF2-40B4-BE49-F238E27FC236}">
                      <a16:creationId xmlns:a16="http://schemas.microsoft.com/office/drawing/2014/main" xmlns="" xmlns:a14="http://schemas.microsoft.com/office/drawing/2010/main" id="{28F41588-F02A-BDD2-431C-AE37D9614822}"/>
                    </a:ext>
                  </a:extLst>
                </p:cNvPr>
                <p:cNvSpPr txBox="1">
                  <a:spLocks noRot="1" noChangeAspect="1" noMove="1" noResize="1" noEditPoints="1" noAdjustHandles="1" noChangeArrowheads="1" noChangeShapeType="1" noTextEdit="1"/>
                </p:cNvSpPr>
                <p:nvPr/>
              </p:nvSpPr>
              <p:spPr>
                <a:xfrm>
                  <a:off x="14802700" y="6193521"/>
                  <a:ext cx="410734" cy="415498"/>
                </a:xfrm>
                <a:prstGeom prst="rect">
                  <a:avLst/>
                </a:prstGeom>
                <a:blipFill>
                  <a:blip r:embed="rId9"/>
                  <a:stretch>
                    <a:fillRect l="-19672" r="-13115"/>
                  </a:stretch>
                </a:blipFill>
              </p:spPr>
              <p:txBody>
                <a:bodyPr/>
                <a:lstStyle/>
                <a:p>
                  <a:r>
                    <a:rPr lang="en-US">
                      <a:noFill/>
                    </a:rPr>
                    <a:t> </a:t>
                  </a:r>
                </a:p>
              </p:txBody>
            </p:sp>
          </mc:Fallback>
        </mc:AlternateContent>
        <p:sp>
          <p:nvSpPr>
            <p:cNvPr id="50" name="Arrow: Right 49">
              <a:extLst>
                <a:ext uri="{FF2B5EF4-FFF2-40B4-BE49-F238E27FC236}">
                  <a16:creationId xmlns:a16="http://schemas.microsoft.com/office/drawing/2014/main" xmlns="" id="{118C9407-AD48-F404-F38D-5DA05AF2532D}"/>
                </a:ext>
              </a:extLst>
            </p:cNvPr>
            <p:cNvSpPr/>
            <p:nvPr/>
          </p:nvSpPr>
          <p:spPr>
            <a:xfrm>
              <a:off x="14460420" y="4911228"/>
              <a:ext cx="730060" cy="857797"/>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Right 50">
              <a:extLst>
                <a:ext uri="{FF2B5EF4-FFF2-40B4-BE49-F238E27FC236}">
                  <a16:creationId xmlns:a16="http://schemas.microsoft.com/office/drawing/2014/main" xmlns="" id="{7C095EB4-9AE8-289A-42F0-066E256C8737}"/>
                </a:ext>
              </a:extLst>
            </p:cNvPr>
            <p:cNvSpPr/>
            <p:nvPr/>
          </p:nvSpPr>
          <p:spPr>
            <a:xfrm flipH="1">
              <a:off x="14134620" y="4891921"/>
              <a:ext cx="730752" cy="857797"/>
            </a:xfrm>
            <a:prstGeom prst="rightArrow">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13">
              <a:extLst>
                <a:ext uri="{FF2B5EF4-FFF2-40B4-BE49-F238E27FC236}">
                  <a16:creationId xmlns:a16="http://schemas.microsoft.com/office/drawing/2014/main" xmlns="" id="{06D34556-4007-3EAC-60E3-3CBC76DEDACF}"/>
                </a:ext>
              </a:extLst>
            </p:cNvPr>
            <p:cNvSpPr txBox="1"/>
            <p:nvPr/>
          </p:nvSpPr>
          <p:spPr>
            <a:xfrm>
              <a:off x="13852209" y="2786479"/>
              <a:ext cx="937539" cy="784830"/>
            </a:xfrm>
            <a:prstGeom prst="rect">
              <a:avLst/>
            </a:prstGeom>
            <a:noFill/>
          </p:spPr>
          <p:txBody>
            <a:bodyPr wrap="square" rtlCol="0">
              <a:spAutoFit/>
            </a:bodyPr>
            <a:lstStyle>
              <a:defPPr>
                <a:defRPr lang="en-US"/>
              </a:defPPr>
              <a:lvl1pPr marL="0" algn="l" defTabSz="914400" rtl="0" eaLnBrk="1" latinLnBrk="0" hangingPunct="1">
                <a:defRPr sz="2700" kern="1200">
                  <a:solidFill>
                    <a:schemeClr val="tx1"/>
                  </a:solidFill>
                  <a:latin typeface="+mn-lt"/>
                  <a:ea typeface="+mn-ea"/>
                  <a:cs typeface="+mn-cs"/>
                </a:defRPr>
              </a:lvl1pPr>
              <a:lvl2pPr marL="457200" algn="l" defTabSz="914400" rtl="0" eaLnBrk="1" latinLnBrk="0" hangingPunct="1">
                <a:defRPr sz="2700" kern="1200">
                  <a:solidFill>
                    <a:schemeClr val="tx1"/>
                  </a:solidFill>
                  <a:latin typeface="+mn-lt"/>
                  <a:ea typeface="+mn-ea"/>
                  <a:cs typeface="+mn-cs"/>
                </a:defRPr>
              </a:lvl2pPr>
              <a:lvl3pPr marL="914400" algn="l" defTabSz="914400" rtl="0" eaLnBrk="1" latinLnBrk="0" hangingPunct="1">
                <a:defRPr sz="2700" kern="1200">
                  <a:solidFill>
                    <a:schemeClr val="tx1"/>
                  </a:solidFill>
                  <a:latin typeface="+mn-lt"/>
                  <a:ea typeface="+mn-ea"/>
                  <a:cs typeface="+mn-cs"/>
                </a:defRPr>
              </a:lvl3pPr>
              <a:lvl4pPr marL="1371600" algn="l" defTabSz="914400" rtl="0" eaLnBrk="1" latinLnBrk="0" hangingPunct="1">
                <a:defRPr sz="2700" kern="1200">
                  <a:solidFill>
                    <a:schemeClr val="tx1"/>
                  </a:solidFill>
                  <a:latin typeface="+mn-lt"/>
                  <a:ea typeface="+mn-ea"/>
                  <a:cs typeface="+mn-cs"/>
                </a:defRPr>
              </a:lvl4pPr>
              <a:lvl5pPr marL="1828800" algn="l" defTabSz="914400" rtl="0" eaLnBrk="1" latinLnBrk="0" hangingPunct="1">
                <a:defRPr sz="2700" kern="1200">
                  <a:solidFill>
                    <a:schemeClr val="tx1"/>
                  </a:solidFill>
                  <a:latin typeface="+mn-lt"/>
                  <a:ea typeface="+mn-ea"/>
                  <a:cs typeface="+mn-cs"/>
                </a:defRPr>
              </a:lvl5pPr>
              <a:lvl6pPr marL="2286000" algn="l" defTabSz="914400" rtl="0" eaLnBrk="1" latinLnBrk="0" hangingPunct="1">
                <a:defRPr sz="2700" kern="1200">
                  <a:solidFill>
                    <a:schemeClr val="tx1"/>
                  </a:solidFill>
                  <a:latin typeface="+mn-lt"/>
                  <a:ea typeface="+mn-ea"/>
                  <a:cs typeface="+mn-cs"/>
                </a:defRPr>
              </a:lvl6pPr>
              <a:lvl7pPr marL="2743200" algn="l" defTabSz="914400" rtl="0" eaLnBrk="1" latinLnBrk="0" hangingPunct="1">
                <a:defRPr sz="2700" kern="1200">
                  <a:solidFill>
                    <a:schemeClr val="tx1"/>
                  </a:solidFill>
                  <a:latin typeface="+mn-lt"/>
                  <a:ea typeface="+mn-ea"/>
                  <a:cs typeface="+mn-cs"/>
                </a:defRPr>
              </a:lvl7pPr>
              <a:lvl8pPr marL="3200400" algn="l" defTabSz="914400" rtl="0" eaLnBrk="1" latinLnBrk="0" hangingPunct="1">
                <a:defRPr sz="2700" kern="1200">
                  <a:solidFill>
                    <a:schemeClr val="tx1"/>
                  </a:solidFill>
                  <a:latin typeface="+mn-lt"/>
                  <a:ea typeface="+mn-ea"/>
                  <a:cs typeface="+mn-cs"/>
                </a:defRPr>
              </a:lvl8pPr>
              <a:lvl9pPr marL="3657600" algn="l" defTabSz="914400" rtl="0" eaLnBrk="1" latinLnBrk="0" hangingPunct="1">
                <a:defRPr sz="2700" kern="1200">
                  <a:solidFill>
                    <a:schemeClr val="tx1"/>
                  </a:solidFill>
                  <a:latin typeface="+mn-lt"/>
                  <a:ea typeface="+mn-ea"/>
                  <a:cs typeface="+mn-cs"/>
                </a:defRPr>
              </a:lvl9pPr>
            </a:lstStyle>
            <a:p>
              <a:pPr algn="ctr"/>
              <a:r>
                <a:rPr lang="en-IN" sz="2100" b="1" dirty="0">
                  <a:solidFill>
                    <a:srgbClr val="FF0000"/>
                  </a:solidFill>
                  <a:latin typeface="Arial" panose="020B0604020202020204" pitchFamily="34" charset="0"/>
                  <a:cs typeface="Arial" panose="020B0604020202020204" pitchFamily="34" charset="0"/>
                </a:rPr>
                <a:t>PGM</a:t>
              </a:r>
            </a:p>
            <a:p>
              <a:pPr algn="ctr"/>
              <a:r>
                <a:rPr lang="en-IN" sz="2100" b="1" dirty="0">
                  <a:solidFill>
                    <a:srgbClr val="FF0000"/>
                  </a:solidFill>
                  <a:latin typeface="Arial" panose="020B0604020202020204" pitchFamily="34" charset="0"/>
                  <a:cs typeface="Arial" panose="020B0604020202020204" pitchFamily="34" charset="0"/>
                </a:rPr>
                <a:t>(+</a:t>
              </a:r>
              <a:r>
                <a:rPr lang="en-IN" sz="2100" b="1" dirty="0" err="1">
                  <a:solidFill>
                    <a:srgbClr val="FF0000"/>
                  </a:solidFill>
                  <a:latin typeface="Arial" panose="020B0604020202020204" pitchFamily="34" charset="0"/>
                  <a:cs typeface="Arial" panose="020B0604020202020204" pitchFamily="34" charset="0"/>
                </a:rPr>
                <a:t>ve</a:t>
              </a:r>
              <a:r>
                <a:rPr lang="en-IN" sz="2100" b="1" dirty="0">
                  <a:solidFill>
                    <a:srgbClr val="FF0000"/>
                  </a:solidFill>
                  <a:latin typeface="Arial" panose="020B0604020202020204" pitchFamily="34" charset="0"/>
                  <a:cs typeface="Arial" panose="020B0604020202020204" pitchFamily="34" charset="0"/>
                </a:rPr>
                <a:t>)</a:t>
              </a:r>
            </a:p>
          </p:txBody>
        </p:sp>
        <p:sp>
          <p:nvSpPr>
            <p:cNvPr id="53" name="TextBox 13">
              <a:extLst>
                <a:ext uri="{FF2B5EF4-FFF2-40B4-BE49-F238E27FC236}">
                  <a16:creationId xmlns:a16="http://schemas.microsoft.com/office/drawing/2014/main" xmlns="" id="{59AF213D-E278-6CD4-54ED-CFB1ADE49303}"/>
                </a:ext>
              </a:extLst>
            </p:cNvPr>
            <p:cNvSpPr txBox="1"/>
            <p:nvPr/>
          </p:nvSpPr>
          <p:spPr>
            <a:xfrm>
              <a:off x="14963128" y="2778945"/>
              <a:ext cx="937539" cy="784830"/>
            </a:xfrm>
            <a:prstGeom prst="rect">
              <a:avLst/>
            </a:prstGeom>
            <a:noFill/>
          </p:spPr>
          <p:txBody>
            <a:bodyPr wrap="square" rtlCol="0">
              <a:spAutoFit/>
            </a:bodyPr>
            <a:lstStyle>
              <a:defPPr>
                <a:defRPr lang="en-US"/>
              </a:defPPr>
              <a:lvl1pPr marL="0" algn="l" defTabSz="914400" rtl="0" eaLnBrk="1" latinLnBrk="0" hangingPunct="1">
                <a:defRPr sz="2700" kern="1200">
                  <a:solidFill>
                    <a:schemeClr val="tx1"/>
                  </a:solidFill>
                  <a:latin typeface="+mn-lt"/>
                  <a:ea typeface="+mn-ea"/>
                  <a:cs typeface="+mn-cs"/>
                </a:defRPr>
              </a:lvl1pPr>
              <a:lvl2pPr marL="457200" algn="l" defTabSz="914400" rtl="0" eaLnBrk="1" latinLnBrk="0" hangingPunct="1">
                <a:defRPr sz="2700" kern="1200">
                  <a:solidFill>
                    <a:schemeClr val="tx1"/>
                  </a:solidFill>
                  <a:latin typeface="+mn-lt"/>
                  <a:ea typeface="+mn-ea"/>
                  <a:cs typeface="+mn-cs"/>
                </a:defRPr>
              </a:lvl2pPr>
              <a:lvl3pPr marL="914400" algn="l" defTabSz="914400" rtl="0" eaLnBrk="1" latinLnBrk="0" hangingPunct="1">
                <a:defRPr sz="2700" kern="1200">
                  <a:solidFill>
                    <a:schemeClr val="tx1"/>
                  </a:solidFill>
                  <a:latin typeface="+mn-lt"/>
                  <a:ea typeface="+mn-ea"/>
                  <a:cs typeface="+mn-cs"/>
                </a:defRPr>
              </a:lvl3pPr>
              <a:lvl4pPr marL="1371600" algn="l" defTabSz="914400" rtl="0" eaLnBrk="1" latinLnBrk="0" hangingPunct="1">
                <a:defRPr sz="2700" kern="1200">
                  <a:solidFill>
                    <a:schemeClr val="tx1"/>
                  </a:solidFill>
                  <a:latin typeface="+mn-lt"/>
                  <a:ea typeface="+mn-ea"/>
                  <a:cs typeface="+mn-cs"/>
                </a:defRPr>
              </a:lvl4pPr>
              <a:lvl5pPr marL="1828800" algn="l" defTabSz="914400" rtl="0" eaLnBrk="1" latinLnBrk="0" hangingPunct="1">
                <a:defRPr sz="2700" kern="1200">
                  <a:solidFill>
                    <a:schemeClr val="tx1"/>
                  </a:solidFill>
                  <a:latin typeface="+mn-lt"/>
                  <a:ea typeface="+mn-ea"/>
                  <a:cs typeface="+mn-cs"/>
                </a:defRPr>
              </a:lvl5pPr>
              <a:lvl6pPr marL="2286000" algn="l" defTabSz="914400" rtl="0" eaLnBrk="1" latinLnBrk="0" hangingPunct="1">
                <a:defRPr sz="2700" kern="1200">
                  <a:solidFill>
                    <a:schemeClr val="tx1"/>
                  </a:solidFill>
                  <a:latin typeface="+mn-lt"/>
                  <a:ea typeface="+mn-ea"/>
                  <a:cs typeface="+mn-cs"/>
                </a:defRPr>
              </a:lvl6pPr>
              <a:lvl7pPr marL="2743200" algn="l" defTabSz="914400" rtl="0" eaLnBrk="1" latinLnBrk="0" hangingPunct="1">
                <a:defRPr sz="2700" kern="1200">
                  <a:solidFill>
                    <a:schemeClr val="tx1"/>
                  </a:solidFill>
                  <a:latin typeface="+mn-lt"/>
                  <a:ea typeface="+mn-ea"/>
                  <a:cs typeface="+mn-cs"/>
                </a:defRPr>
              </a:lvl7pPr>
              <a:lvl8pPr marL="3200400" algn="l" defTabSz="914400" rtl="0" eaLnBrk="1" latinLnBrk="0" hangingPunct="1">
                <a:defRPr sz="2700" kern="1200">
                  <a:solidFill>
                    <a:schemeClr val="tx1"/>
                  </a:solidFill>
                  <a:latin typeface="+mn-lt"/>
                  <a:ea typeface="+mn-ea"/>
                  <a:cs typeface="+mn-cs"/>
                </a:defRPr>
              </a:lvl8pPr>
              <a:lvl9pPr marL="3657600" algn="l" defTabSz="914400" rtl="0" eaLnBrk="1" latinLnBrk="0" hangingPunct="1">
                <a:defRPr sz="2700" kern="1200">
                  <a:solidFill>
                    <a:schemeClr val="tx1"/>
                  </a:solidFill>
                  <a:latin typeface="+mn-lt"/>
                  <a:ea typeface="+mn-ea"/>
                  <a:cs typeface="+mn-cs"/>
                </a:defRPr>
              </a:lvl9pPr>
            </a:lstStyle>
            <a:p>
              <a:pPr algn="ctr"/>
              <a:r>
                <a:rPr lang="en-IN" sz="2100" b="1" dirty="0">
                  <a:solidFill>
                    <a:srgbClr val="0000FF"/>
                  </a:solidFill>
                  <a:latin typeface="Arial" panose="020B0604020202020204" pitchFamily="34" charset="0"/>
                  <a:cs typeface="Arial" panose="020B0604020202020204" pitchFamily="34" charset="0"/>
                </a:rPr>
                <a:t>ERS</a:t>
              </a:r>
            </a:p>
            <a:p>
              <a:pPr algn="ctr"/>
              <a:r>
                <a:rPr lang="en-IN" sz="2100" b="1" dirty="0">
                  <a:solidFill>
                    <a:srgbClr val="0000FF"/>
                  </a:solidFill>
                  <a:latin typeface="Arial" panose="020B0604020202020204" pitchFamily="34" charset="0"/>
                  <a:cs typeface="Arial" panose="020B0604020202020204" pitchFamily="34" charset="0"/>
                </a:rPr>
                <a:t>(-</a:t>
              </a:r>
              <a:r>
                <a:rPr lang="en-IN" sz="2100" b="1" dirty="0" err="1">
                  <a:solidFill>
                    <a:srgbClr val="0000FF"/>
                  </a:solidFill>
                  <a:latin typeface="Arial" panose="020B0604020202020204" pitchFamily="34" charset="0"/>
                  <a:cs typeface="Arial" panose="020B0604020202020204" pitchFamily="34" charset="0"/>
                </a:rPr>
                <a:t>ve</a:t>
              </a:r>
              <a:r>
                <a:rPr lang="en-IN" sz="2100" b="1" dirty="0">
                  <a:solidFill>
                    <a:srgbClr val="0000FF"/>
                  </a:solidFill>
                  <a:latin typeface="Arial" panose="020B0604020202020204" pitchFamily="34" charset="0"/>
                  <a:cs typeface="Arial" panose="020B0604020202020204" pitchFamily="34" charset="0"/>
                </a:rPr>
                <a:t>)</a:t>
              </a:r>
            </a:p>
          </p:txBody>
        </p:sp>
        <p:sp>
          <p:nvSpPr>
            <p:cNvPr id="54" name="TextBox 53">
              <a:extLst>
                <a:ext uri="{FF2B5EF4-FFF2-40B4-BE49-F238E27FC236}">
                  <a16:creationId xmlns:a16="http://schemas.microsoft.com/office/drawing/2014/main" xmlns="" id="{128A51EE-EBE1-2FF0-63B7-2A741EDBBCA0}"/>
                </a:ext>
              </a:extLst>
            </p:cNvPr>
            <p:cNvSpPr txBox="1"/>
            <p:nvPr/>
          </p:nvSpPr>
          <p:spPr>
            <a:xfrm>
              <a:off x="14326255" y="5123505"/>
              <a:ext cx="1123219" cy="553998"/>
            </a:xfrm>
            <a:prstGeom prst="rect">
              <a:avLst/>
            </a:prstGeom>
            <a:noFill/>
          </p:spPr>
          <p:txBody>
            <a:bodyPr wrap="square" rtlCol="0">
              <a:spAutoFit/>
            </a:bodyPr>
            <a:lstStyle/>
            <a:p>
              <a:r>
                <a:rPr lang="en-US" dirty="0"/>
                <a:t>MW</a:t>
              </a:r>
            </a:p>
          </p:txBody>
        </p:sp>
      </p:grpSp>
      <mc:AlternateContent xmlns:mc="http://schemas.openxmlformats.org/markup-compatibility/2006">
        <mc:Choice xmlns:a14="http://schemas.microsoft.com/office/drawing/2010/main" xmlns="" Requires="a14">
          <p:sp>
            <p:nvSpPr>
              <p:cNvPr id="57" name="TextBox 56">
                <a:extLst>
                  <a:ext uri="{FF2B5EF4-FFF2-40B4-BE49-F238E27FC236}">
                    <a16:creationId xmlns:a16="http://schemas.microsoft.com/office/drawing/2014/main" id="{9EA7672F-CD9A-0CBB-8B2C-C2EBF197B289}"/>
                  </a:ext>
                </a:extLst>
              </p:cNvPr>
              <p:cNvSpPr txBox="1"/>
              <p:nvPr/>
            </p:nvSpPr>
            <p:spPr>
              <a:xfrm>
                <a:off x="4117315" y="7819648"/>
                <a:ext cx="9340848" cy="936315"/>
              </a:xfrm>
              <a:prstGeom prst="rect">
                <a:avLst/>
              </a:prstGeom>
              <a:noFill/>
            </p:spPr>
            <p:txBody>
              <a:bodyPr wrap="square">
                <a:spAutoFit/>
              </a:bodyPr>
              <a:lstStyle/>
              <a:p>
                <a:pPr algn="ctr"/>
                <a:r>
                  <a:rPr lang="en-US" sz="4800" dirty="0"/>
                  <a:t>MW</a:t>
                </a:r>
                <a14:m>
                  <m:oMath xmlns:m="http://schemas.openxmlformats.org/officeDocument/2006/math">
                    <m:r>
                      <a:rPr lang="en-US" sz="4800" b="0" i="1">
                        <a:latin typeface="Cambria Math" panose="02040503050406030204" pitchFamily="18" charset="0"/>
                        <a:ea typeface="Cambria Math" panose="02040503050406030204" pitchFamily="18" charset="0"/>
                      </a:rPr>
                      <m:t>=2</m:t>
                    </m:r>
                    <m:sSub>
                      <m:sSubPr>
                        <m:ctrlPr>
                          <a:rPr lang="en-US" sz="4800" b="0" i="1">
                            <a:latin typeface="Cambria Math" panose="02040503050406030204" pitchFamily="18" charset="0"/>
                            <a:ea typeface="Cambria Math" panose="02040503050406030204" pitchFamily="18" charset="0"/>
                          </a:rPr>
                        </m:ctrlPr>
                      </m:sSubPr>
                      <m:e>
                        <m:r>
                          <a:rPr lang="en-US" sz="4800" b="0" i="1">
                            <a:latin typeface="Cambria Math" panose="02040503050406030204" pitchFamily="18" charset="0"/>
                            <a:ea typeface="Cambria Math" panose="02040503050406030204" pitchFamily="18" charset="0"/>
                          </a:rPr>
                          <m:t>𝑉</m:t>
                        </m:r>
                      </m:e>
                      <m:sub>
                        <m:r>
                          <a:rPr lang="en-US" sz="4800" b="0" i="1">
                            <a:latin typeface="Cambria Math" panose="02040503050406030204" pitchFamily="18" charset="0"/>
                            <a:ea typeface="Cambria Math" panose="02040503050406030204" pitchFamily="18" charset="0"/>
                          </a:rPr>
                          <m:t>𝑐</m:t>
                        </m:r>
                      </m:sub>
                    </m:sSub>
                    <m:r>
                      <a:rPr lang="en-US" sz="4800" b="0" i="1">
                        <a:latin typeface="Cambria Math" panose="02040503050406030204" pitchFamily="18" charset="0"/>
                        <a:ea typeface="Cambria Math" panose="02040503050406030204" pitchFamily="18" charset="0"/>
                      </a:rPr>
                      <m:t> </m:t>
                    </m:r>
                    <m:r>
                      <a:rPr lang="en-US" sz="4800" b="0" i="1">
                        <a:latin typeface="Cambria Math" panose="02040503050406030204" pitchFamily="18" charset="0"/>
                        <a:ea typeface="Cambria Math" panose="02040503050406030204" pitchFamily="18" charset="0"/>
                      </a:rPr>
                      <m:t>𝑜𝑟</m:t>
                    </m:r>
                    <m:r>
                      <a:rPr lang="en-US" sz="4800" b="0" i="1">
                        <a:latin typeface="Cambria Math" panose="02040503050406030204" pitchFamily="18" charset="0"/>
                        <a:ea typeface="Cambria Math" panose="02040503050406030204" pitchFamily="18" charset="0"/>
                      </a:rPr>
                      <m:t>=2</m:t>
                    </m:r>
                    <m:sSub>
                      <m:sSubPr>
                        <m:ctrlPr>
                          <a:rPr lang="en-US" sz="4800" i="1">
                            <a:latin typeface="Cambria Math" panose="02040503050406030204" pitchFamily="18" charset="0"/>
                            <a:ea typeface="Cambria Math" panose="02040503050406030204" pitchFamily="18" charset="0"/>
                          </a:rPr>
                        </m:ctrlPr>
                      </m:sSubPr>
                      <m:e>
                        <m:r>
                          <a:rPr lang="en-US" sz="4800" b="0" i="1">
                            <a:latin typeface="Cambria Math" panose="02040503050406030204" pitchFamily="18" charset="0"/>
                            <a:ea typeface="Cambria Math" panose="02040503050406030204" pitchFamily="18" charset="0"/>
                          </a:rPr>
                          <m:t>𝐸</m:t>
                        </m:r>
                      </m:e>
                      <m:sub>
                        <m:r>
                          <a:rPr lang="en-US" sz="4800" i="1">
                            <a:latin typeface="Cambria Math" panose="02040503050406030204" pitchFamily="18" charset="0"/>
                            <a:ea typeface="Cambria Math" panose="02040503050406030204" pitchFamily="18" charset="0"/>
                          </a:rPr>
                          <m:t>𝑐</m:t>
                        </m:r>
                      </m:sub>
                    </m:sSub>
                    <m:r>
                      <a:rPr lang="en-US" sz="4800" b="0" i="1">
                        <a:latin typeface="Cambria Math" panose="02040503050406030204" pitchFamily="18" charset="0"/>
                        <a:ea typeface="Cambria Math" panose="02040503050406030204" pitchFamily="18" charset="0"/>
                      </a:rPr>
                      <m:t>∗</m:t>
                    </m:r>
                    <m:sSub>
                      <m:sSubPr>
                        <m:ctrlPr>
                          <a:rPr lang="en-US" sz="4800" i="1">
                            <a:latin typeface="Cambria Math" panose="02040503050406030204" pitchFamily="18" charset="0"/>
                            <a:ea typeface="Cambria Math" panose="02040503050406030204" pitchFamily="18" charset="0"/>
                          </a:rPr>
                        </m:ctrlPr>
                      </m:sSubPr>
                      <m:e>
                        <m:r>
                          <a:rPr lang="en-US" sz="4800" b="0" i="1">
                            <a:latin typeface="Cambria Math" panose="02040503050406030204" pitchFamily="18" charset="0"/>
                            <a:ea typeface="Cambria Math" panose="02040503050406030204" pitchFamily="18" charset="0"/>
                          </a:rPr>
                          <m:t>𝑡</m:t>
                        </m:r>
                      </m:e>
                      <m:sub>
                        <m:r>
                          <a:rPr lang="en-US" sz="4800" b="0" i="1">
                            <a:latin typeface="Cambria Math" panose="02040503050406030204" pitchFamily="18" charset="0"/>
                            <a:ea typeface="Cambria Math" panose="02040503050406030204" pitchFamily="18" charset="0"/>
                          </a:rPr>
                          <m:t>𝑓</m:t>
                        </m:r>
                      </m:sub>
                    </m:sSub>
                  </m:oMath>
                </a14:m>
                <a:endParaRPr lang="en-US" sz="4800" baseline="-25000" dirty="0"/>
              </a:p>
            </p:txBody>
          </p:sp>
        </mc:Choice>
        <mc:Fallback>
          <p:sp>
            <p:nvSpPr>
              <p:cNvPr id="57" name="TextBox 56">
                <a:extLst>
                  <a:ext uri="{FF2B5EF4-FFF2-40B4-BE49-F238E27FC236}">
                    <a16:creationId xmlns="" xmlns:a14="http://schemas.microsoft.com/office/drawing/2010/main" xmlns:a16="http://schemas.microsoft.com/office/drawing/2014/main" id="{9EA7672F-CD9A-0CBB-8B2C-C2EBF197B289}"/>
                  </a:ext>
                </a:extLst>
              </p:cNvPr>
              <p:cNvSpPr txBox="1">
                <a:spLocks noRot="1" noChangeAspect="1" noMove="1" noResize="1" noEditPoints="1" noAdjustHandles="1" noChangeArrowheads="1" noChangeShapeType="1" noTextEdit="1"/>
              </p:cNvSpPr>
              <p:nvPr/>
            </p:nvSpPr>
            <p:spPr>
              <a:xfrm>
                <a:off x="4117315" y="7819648"/>
                <a:ext cx="9340848" cy="936315"/>
              </a:xfrm>
              <a:prstGeom prst="rect">
                <a:avLst/>
              </a:prstGeom>
              <a:blipFill rotWithShape="0">
                <a:blip r:embed="rId10"/>
                <a:stretch>
                  <a:fillRect t="-11650" b="-25243"/>
                </a:stretch>
              </a:blipFill>
            </p:spPr>
            <p:txBody>
              <a:bodyPr/>
              <a:lstStyle/>
              <a:p>
                <a:r>
                  <a:rPr lang="en-IN">
                    <a:noFill/>
                  </a:rPr>
                  <a:t> </a:t>
                </a:r>
              </a:p>
            </p:txBody>
          </p:sp>
        </mc:Fallback>
      </mc:AlternateContent>
      <p:grpSp>
        <p:nvGrpSpPr>
          <p:cNvPr id="58" name="Group 57">
            <a:extLst>
              <a:ext uri="{FF2B5EF4-FFF2-40B4-BE49-F238E27FC236}">
                <a16:creationId xmlns:a16="http://schemas.microsoft.com/office/drawing/2014/main" xmlns="" id="{2BA893DC-A770-84B9-96A0-E454EE63412D}"/>
              </a:ext>
            </a:extLst>
          </p:cNvPr>
          <p:cNvGrpSpPr/>
          <p:nvPr/>
        </p:nvGrpSpPr>
        <p:grpSpPr>
          <a:xfrm>
            <a:off x="4712643" y="1600167"/>
            <a:ext cx="10541860" cy="5845438"/>
            <a:chOff x="6936829" y="2240446"/>
            <a:chExt cx="11827239" cy="5845438"/>
          </a:xfrm>
        </p:grpSpPr>
        <p:grpSp>
          <p:nvGrpSpPr>
            <p:cNvPr id="65" name="Group 64">
              <a:extLst>
                <a:ext uri="{FF2B5EF4-FFF2-40B4-BE49-F238E27FC236}">
                  <a16:creationId xmlns:a16="http://schemas.microsoft.com/office/drawing/2014/main" xmlns="" id="{B5098588-EA7F-5E8C-294F-ADF4A1EE18D3}"/>
                </a:ext>
              </a:extLst>
            </p:cNvPr>
            <p:cNvGrpSpPr/>
            <p:nvPr/>
          </p:nvGrpSpPr>
          <p:grpSpPr>
            <a:xfrm>
              <a:off x="6936829" y="2240446"/>
              <a:ext cx="6131811" cy="5208490"/>
              <a:chOff x="588021" y="923049"/>
              <a:chExt cx="6578368" cy="6267078"/>
            </a:xfrm>
          </p:grpSpPr>
          <p:grpSp>
            <p:nvGrpSpPr>
              <p:cNvPr id="78" name="Group 77">
                <a:extLst>
                  <a:ext uri="{FF2B5EF4-FFF2-40B4-BE49-F238E27FC236}">
                    <a16:creationId xmlns:a16="http://schemas.microsoft.com/office/drawing/2014/main" xmlns="" id="{A7445902-7681-CF20-94BC-5A9715654AA4}"/>
                  </a:ext>
                </a:extLst>
              </p:cNvPr>
              <p:cNvGrpSpPr/>
              <p:nvPr/>
            </p:nvGrpSpPr>
            <p:grpSpPr>
              <a:xfrm>
                <a:off x="588021" y="1255570"/>
                <a:ext cx="6278260" cy="5934556"/>
                <a:chOff x="588021" y="1255570"/>
                <a:chExt cx="6278260" cy="5934556"/>
              </a:xfrm>
            </p:grpSpPr>
            <p:pic>
              <p:nvPicPr>
                <p:cNvPr id="81" name="Picture 80">
                  <a:extLst>
                    <a:ext uri="{FF2B5EF4-FFF2-40B4-BE49-F238E27FC236}">
                      <a16:creationId xmlns:a16="http://schemas.microsoft.com/office/drawing/2014/main" xmlns="" id="{48C7A5DC-8738-6567-2D0D-AA33660BD8D9}"/>
                    </a:ext>
                  </a:extLst>
                </p:cNvPr>
                <p:cNvPicPr>
                  <a:picLocks noChangeAspect="1"/>
                </p:cNvPicPr>
                <p:nvPr/>
              </p:nvPicPr>
              <p:blipFill>
                <a:blip r:embed="rId11" cstate="print"/>
                <a:stretch>
                  <a:fillRect/>
                </a:stretch>
              </p:blipFill>
              <p:spPr>
                <a:xfrm>
                  <a:off x="5879413" y="1461714"/>
                  <a:ext cx="868419" cy="919077"/>
                </a:xfrm>
                <a:prstGeom prst="rect">
                  <a:avLst/>
                </a:prstGeom>
              </p:spPr>
            </p:pic>
            <p:pic>
              <p:nvPicPr>
                <p:cNvPr id="82" name="Picture 81">
                  <a:extLst>
                    <a:ext uri="{FF2B5EF4-FFF2-40B4-BE49-F238E27FC236}">
                      <a16:creationId xmlns:a16="http://schemas.microsoft.com/office/drawing/2014/main" xmlns="" id="{2C402C60-AE46-A563-D221-BAB993BB33FF}"/>
                    </a:ext>
                  </a:extLst>
                </p:cNvPr>
                <p:cNvPicPr>
                  <a:picLocks noChangeAspect="1"/>
                </p:cNvPicPr>
                <p:nvPr/>
              </p:nvPicPr>
              <p:blipFill>
                <a:blip r:embed="rId12" cstate="print"/>
                <a:stretch>
                  <a:fillRect/>
                </a:stretch>
              </p:blipFill>
              <p:spPr>
                <a:xfrm flipH="1">
                  <a:off x="6049287" y="5653618"/>
                  <a:ext cx="816994" cy="919077"/>
                </a:xfrm>
                <a:prstGeom prst="rect">
                  <a:avLst/>
                </a:prstGeom>
              </p:spPr>
            </p:pic>
            <p:sp>
              <p:nvSpPr>
                <p:cNvPr id="83" name="Down Arrow 71">
                  <a:extLst>
                    <a:ext uri="{FF2B5EF4-FFF2-40B4-BE49-F238E27FC236}">
                      <a16:creationId xmlns:a16="http://schemas.microsoft.com/office/drawing/2014/main" xmlns="" id="{E75C9C8C-9FBA-A1EE-126A-1100FE50079A}"/>
                    </a:ext>
                  </a:extLst>
                </p:cNvPr>
                <p:cNvSpPr/>
                <p:nvPr/>
              </p:nvSpPr>
              <p:spPr>
                <a:xfrm>
                  <a:off x="5598510" y="5731311"/>
                  <a:ext cx="252085" cy="685800"/>
                </a:xfrm>
                <a:prstGeom prst="downArrow">
                  <a:avLst/>
                </a:prstGeom>
                <a:solidFill>
                  <a:schemeClr val="bg1"/>
                </a:solidFill>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25"/>
                </a:p>
              </p:txBody>
            </p:sp>
            <p:sp>
              <p:nvSpPr>
                <p:cNvPr id="84" name="Down Arrow 72">
                  <a:extLst>
                    <a:ext uri="{FF2B5EF4-FFF2-40B4-BE49-F238E27FC236}">
                      <a16:creationId xmlns:a16="http://schemas.microsoft.com/office/drawing/2014/main" xmlns="" id="{4147DC26-921C-9636-BED9-EC506ACD7149}"/>
                    </a:ext>
                  </a:extLst>
                </p:cNvPr>
                <p:cNvSpPr/>
                <p:nvPr/>
              </p:nvSpPr>
              <p:spPr>
                <a:xfrm flipV="1">
                  <a:off x="5338465" y="1540342"/>
                  <a:ext cx="278755" cy="734881"/>
                </a:xfrm>
                <a:prstGeom prst="downArrow">
                  <a:avLst/>
                </a:prstGeom>
                <a:solidFill>
                  <a:schemeClr val="bg1"/>
                </a:solidFill>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25"/>
                </a:p>
              </p:txBody>
            </p:sp>
            <p:grpSp>
              <p:nvGrpSpPr>
                <p:cNvPr id="85" name="Group 84">
                  <a:extLst>
                    <a:ext uri="{FF2B5EF4-FFF2-40B4-BE49-F238E27FC236}">
                      <a16:creationId xmlns:a16="http://schemas.microsoft.com/office/drawing/2014/main" xmlns="" id="{952185CD-CBCD-28AE-2268-68D20570FBDD}"/>
                    </a:ext>
                  </a:extLst>
                </p:cNvPr>
                <p:cNvGrpSpPr/>
                <p:nvPr/>
              </p:nvGrpSpPr>
              <p:grpSpPr>
                <a:xfrm>
                  <a:off x="588021" y="1255570"/>
                  <a:ext cx="5707552" cy="5934556"/>
                  <a:chOff x="8197258" y="1216339"/>
                  <a:chExt cx="5707552" cy="5934556"/>
                </a:xfrm>
              </p:grpSpPr>
              <p:grpSp>
                <p:nvGrpSpPr>
                  <p:cNvPr id="86" name="Group 85">
                    <a:extLst>
                      <a:ext uri="{FF2B5EF4-FFF2-40B4-BE49-F238E27FC236}">
                        <a16:creationId xmlns:a16="http://schemas.microsoft.com/office/drawing/2014/main" xmlns="" id="{C2C1D4E4-1191-C833-5D4C-DE9935194CAB}"/>
                      </a:ext>
                    </a:extLst>
                  </p:cNvPr>
                  <p:cNvGrpSpPr/>
                  <p:nvPr/>
                </p:nvGrpSpPr>
                <p:grpSpPr>
                  <a:xfrm>
                    <a:off x="8197258" y="1321596"/>
                    <a:ext cx="5707552" cy="5829300"/>
                    <a:chOff x="286066" y="4403259"/>
                    <a:chExt cx="5707552" cy="5829300"/>
                  </a:xfrm>
                </p:grpSpPr>
                <p:pic>
                  <p:nvPicPr>
                    <p:cNvPr id="93" name="Picture 92" descr="P_E_2.eps">
                      <a:extLst>
                        <a:ext uri="{FF2B5EF4-FFF2-40B4-BE49-F238E27FC236}">
                          <a16:creationId xmlns:a16="http://schemas.microsoft.com/office/drawing/2014/main" xmlns="" id="{6CEB790B-A486-D340-8FE4-8CE8DE5A6CAF}"/>
                        </a:ext>
                      </a:extLst>
                    </p:cNvPr>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286066" y="4403259"/>
                      <a:ext cx="3771901" cy="5829300"/>
                    </a:xfrm>
                    <a:prstGeom prst="rect">
                      <a:avLst/>
                    </a:prstGeom>
                  </p:spPr>
                </p:pic>
                <p:grpSp>
                  <p:nvGrpSpPr>
                    <p:cNvPr id="94" name="Group 93">
                      <a:extLst>
                        <a:ext uri="{FF2B5EF4-FFF2-40B4-BE49-F238E27FC236}">
                          <a16:creationId xmlns:a16="http://schemas.microsoft.com/office/drawing/2014/main" xmlns="" id="{021A2099-D6CA-C0D5-CFA3-02B020F5FD3A}"/>
                        </a:ext>
                      </a:extLst>
                    </p:cNvPr>
                    <p:cNvGrpSpPr/>
                    <p:nvPr/>
                  </p:nvGrpSpPr>
                  <p:grpSpPr>
                    <a:xfrm>
                      <a:off x="1771966" y="4789516"/>
                      <a:ext cx="2057400" cy="3957141"/>
                      <a:chOff x="7772400" y="2672259"/>
                      <a:chExt cx="2057400" cy="3957141"/>
                    </a:xfrm>
                  </p:grpSpPr>
                  <p:sp>
                    <p:nvSpPr>
                      <p:cNvPr id="97" name="Rectangle 96">
                        <a:extLst>
                          <a:ext uri="{FF2B5EF4-FFF2-40B4-BE49-F238E27FC236}">
                            <a16:creationId xmlns:a16="http://schemas.microsoft.com/office/drawing/2014/main" xmlns="" id="{6B3B0984-7A0D-1C37-F690-F29506112B03}"/>
                          </a:ext>
                        </a:extLst>
                      </p:cNvPr>
                      <p:cNvSpPr/>
                      <p:nvPr/>
                    </p:nvSpPr>
                    <p:spPr>
                      <a:xfrm>
                        <a:off x="7772400" y="3429000"/>
                        <a:ext cx="2057400" cy="2514600"/>
                      </a:xfrm>
                      <a:prstGeom prst="rect">
                        <a:avLst/>
                      </a:prstGeom>
                      <a:solidFill>
                        <a:schemeClr val="bg1"/>
                      </a:solidFill>
                      <a:ln w="1905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xmlns="" id="{DFD7ADE2-A1A8-C7ED-3C8D-AFCD2956E84F}"/>
                          </a:ext>
                        </a:extLst>
                      </p:cNvPr>
                      <p:cNvCxnSpPr/>
                      <p:nvPr/>
                    </p:nvCxnSpPr>
                    <p:spPr>
                      <a:xfrm>
                        <a:off x="7907299" y="3429000"/>
                        <a:ext cx="0" cy="3200400"/>
                      </a:xfrm>
                      <a:prstGeom prst="straightConnector1">
                        <a:avLst/>
                      </a:prstGeom>
                      <a:ln w="381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15DB7E8F-72DB-F8EE-5977-496F36A2E176}"/>
                          </a:ext>
                        </a:extLst>
                      </p:cNvPr>
                      <p:cNvCxnSpPr/>
                      <p:nvPr/>
                    </p:nvCxnSpPr>
                    <p:spPr>
                      <a:xfrm>
                        <a:off x="9638790" y="2672259"/>
                        <a:ext cx="0" cy="3314700"/>
                      </a:xfrm>
                      <a:prstGeom prst="straightConnector1">
                        <a:avLst/>
                      </a:prstGeom>
                      <a:ln w="381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F8796884-2C0E-02CB-569B-B8CDCAC396B8}"/>
                          </a:ext>
                        </a:extLst>
                      </p:cNvPr>
                      <p:cNvCxnSpPr>
                        <a:cxnSpLocks/>
                      </p:cNvCxnSpPr>
                      <p:nvPr/>
                    </p:nvCxnSpPr>
                    <p:spPr>
                      <a:xfrm flipV="1">
                        <a:off x="9396931" y="4325643"/>
                        <a:ext cx="0" cy="5844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E235B709-EE0C-184E-4464-4EE1F55A7157}"/>
                          </a:ext>
                        </a:extLst>
                      </p:cNvPr>
                      <p:cNvCxnSpPr>
                        <a:cxnSpLocks/>
                      </p:cNvCxnSpPr>
                      <p:nvPr/>
                    </p:nvCxnSpPr>
                    <p:spPr>
                      <a:xfrm>
                        <a:off x="8172450" y="4329609"/>
                        <a:ext cx="0" cy="611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xmlns="" id="{43979F2E-B2F1-4521-9F4A-B865167981B2}"/>
                        </a:ext>
                      </a:extLst>
                    </p:cNvPr>
                    <p:cNvSpPr txBox="1"/>
                    <p:nvPr/>
                  </p:nvSpPr>
                  <p:spPr>
                    <a:xfrm>
                      <a:off x="4294017" y="6431259"/>
                      <a:ext cx="1699602" cy="553998"/>
                    </a:xfrm>
                    <a:prstGeom prst="rect">
                      <a:avLst/>
                    </a:prstGeom>
                    <a:noFill/>
                  </p:spPr>
                  <p:txBody>
                    <a:bodyPr wrap="none" rtlCol="0">
                      <a:spAutoFit/>
                    </a:bodyPr>
                    <a:lstStyle/>
                    <a:p>
                      <a:r>
                        <a:rPr lang="en-US" dirty="0"/>
                        <a:t>Hysteresis</a:t>
                      </a:r>
                    </a:p>
                  </p:txBody>
                </p:sp>
                <p:cxnSp>
                  <p:nvCxnSpPr>
                    <p:cNvPr id="96" name="Straight Arrow Connector 95">
                      <a:extLst>
                        <a:ext uri="{FF2B5EF4-FFF2-40B4-BE49-F238E27FC236}">
                          <a16:creationId xmlns:a16="http://schemas.microsoft.com/office/drawing/2014/main" xmlns="" id="{47A92EDE-142E-6DDA-6D6E-5D927FD6999E}"/>
                        </a:ext>
                      </a:extLst>
                    </p:cNvPr>
                    <p:cNvCxnSpPr>
                      <a:cxnSpLocks/>
                      <a:stCxn id="95" idx="1"/>
                    </p:cNvCxnSpPr>
                    <p:nvPr/>
                  </p:nvCxnSpPr>
                  <p:spPr>
                    <a:xfrm flipH="1">
                      <a:off x="3762150" y="6708258"/>
                      <a:ext cx="531870" cy="2464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87" name="Straight Connector 86">
                    <a:extLst>
                      <a:ext uri="{FF2B5EF4-FFF2-40B4-BE49-F238E27FC236}">
                        <a16:creationId xmlns:a16="http://schemas.microsoft.com/office/drawing/2014/main" xmlns="" id="{BFA42748-9253-7304-B50E-AB8E4C111FB0}"/>
                      </a:ext>
                    </a:extLst>
                  </p:cNvPr>
                  <p:cNvCxnSpPr>
                    <a:cxnSpLocks/>
                  </p:cNvCxnSpPr>
                  <p:nvPr/>
                </p:nvCxnSpPr>
                <p:spPr>
                  <a:xfrm flipV="1">
                    <a:off x="10633968" y="1550194"/>
                    <a:ext cx="20740" cy="45148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xmlns="" id="{109E9F4B-F992-837E-124C-5B00AFAAFAE5}"/>
                      </a:ext>
                    </a:extLst>
                  </p:cNvPr>
                  <p:cNvCxnSpPr>
                    <a:cxnSpLocks/>
                  </p:cNvCxnSpPr>
                  <p:nvPr/>
                </p:nvCxnSpPr>
                <p:spPr>
                  <a:xfrm flipH="1">
                    <a:off x="9283108" y="3706233"/>
                    <a:ext cx="2857498" cy="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xmlns="" id="{83B47F64-CBF0-AA17-49C4-133405B18C2A}"/>
                      </a:ext>
                    </a:extLst>
                  </p:cNvPr>
                  <p:cNvCxnSpPr>
                    <a:cxnSpLocks/>
                  </p:cNvCxnSpPr>
                  <p:nvPr/>
                </p:nvCxnSpPr>
                <p:spPr>
                  <a:xfrm flipH="1">
                    <a:off x="9240765" y="1947138"/>
                    <a:ext cx="1403572"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xmlns="" id="{94C0D6B5-C240-D18C-32CC-793BBF9AF379}"/>
                      </a:ext>
                    </a:extLst>
                  </p:cNvPr>
                  <p:cNvCxnSpPr>
                    <a:cxnSpLocks/>
                  </p:cNvCxnSpPr>
                  <p:nvPr/>
                </p:nvCxnSpPr>
                <p:spPr>
                  <a:xfrm flipH="1">
                    <a:off x="9283108" y="1724812"/>
                    <a:ext cx="2154831" cy="0"/>
                  </a:xfrm>
                  <a:prstGeom prst="line">
                    <a:avLst/>
                  </a:prstGeom>
                  <a:ln>
                    <a:prstDash val="lgDashDotDot"/>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xmlns="" id="{681A4C3D-A2B0-95D3-5889-8B7BD0A97C7A}"/>
                      </a:ext>
                    </a:extLst>
                  </p:cNvPr>
                  <p:cNvSpPr txBox="1"/>
                  <p:nvPr/>
                </p:nvSpPr>
                <p:spPr>
                  <a:xfrm>
                    <a:off x="9346143" y="1216339"/>
                    <a:ext cx="558327" cy="553998"/>
                  </a:xfrm>
                  <a:prstGeom prst="rect">
                    <a:avLst/>
                  </a:prstGeom>
                  <a:noFill/>
                </p:spPr>
                <p:txBody>
                  <a:bodyPr wrap="none" rtlCol="0">
                    <a:spAutoFit/>
                  </a:bodyPr>
                  <a:lstStyle/>
                  <a:p>
                    <a:r>
                      <a:rPr lang="en-US" i="1" dirty="0"/>
                      <a:t>P</a:t>
                    </a:r>
                    <a:r>
                      <a:rPr lang="en-US" i="1" baseline="-25000" dirty="0"/>
                      <a:t>S</a:t>
                    </a:r>
                  </a:p>
                </p:txBody>
              </p:sp>
              <p:cxnSp>
                <p:nvCxnSpPr>
                  <p:cNvPr id="92" name="Straight Connector 91">
                    <a:extLst>
                      <a:ext uri="{FF2B5EF4-FFF2-40B4-BE49-F238E27FC236}">
                        <a16:creationId xmlns:a16="http://schemas.microsoft.com/office/drawing/2014/main" xmlns="" id="{6C164D75-DEF1-5799-2B88-0F7E5138C9E8}"/>
                      </a:ext>
                    </a:extLst>
                  </p:cNvPr>
                  <p:cNvCxnSpPr>
                    <a:cxnSpLocks/>
                  </p:cNvCxnSpPr>
                  <p:nvPr/>
                </p:nvCxnSpPr>
                <p:spPr>
                  <a:xfrm flipH="1">
                    <a:off x="9251136" y="5503851"/>
                    <a:ext cx="1403572" cy="0"/>
                  </a:xfrm>
                  <a:prstGeom prst="line">
                    <a:avLst/>
                  </a:prstGeom>
                  <a:ln>
                    <a:prstDash val="lgDashDotDot"/>
                  </a:ln>
                </p:spPr>
                <p:style>
                  <a:lnRef idx="1">
                    <a:schemeClr val="dk1"/>
                  </a:lnRef>
                  <a:fillRef idx="0">
                    <a:schemeClr val="dk1"/>
                  </a:fillRef>
                  <a:effectRef idx="0">
                    <a:schemeClr val="dk1"/>
                  </a:effectRef>
                  <a:fontRef idx="minor">
                    <a:schemeClr val="tx1"/>
                  </a:fontRef>
                </p:style>
              </p:cxnSp>
            </p:grpSp>
          </p:grpSp>
          <p:sp>
            <p:nvSpPr>
              <p:cNvPr id="79" name="Arc 78">
                <a:extLst>
                  <a:ext uri="{FF2B5EF4-FFF2-40B4-BE49-F238E27FC236}">
                    <a16:creationId xmlns:a16="http://schemas.microsoft.com/office/drawing/2014/main" xmlns="" id="{6CB9EF9D-8F8A-EB7F-3CF6-55EAF88B2DE5}"/>
                  </a:ext>
                </a:extLst>
              </p:cNvPr>
              <p:cNvSpPr/>
              <p:nvPr/>
            </p:nvSpPr>
            <p:spPr>
              <a:xfrm flipH="1" flipV="1">
                <a:off x="3009715" y="5019216"/>
                <a:ext cx="4156674" cy="1033321"/>
              </a:xfrm>
              <a:prstGeom prst="arc">
                <a:avLst/>
              </a:prstGeom>
              <a:ln w="285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xmlns="" id="{87556948-41AB-9304-D0CB-152AC04EF0C4}"/>
                  </a:ext>
                </a:extLst>
              </p:cNvPr>
              <p:cNvSpPr/>
              <p:nvPr/>
            </p:nvSpPr>
            <p:spPr>
              <a:xfrm rot="20750002" flipH="1" flipV="1">
                <a:off x="3198541" y="923049"/>
                <a:ext cx="3630502" cy="1117336"/>
              </a:xfrm>
              <a:prstGeom prst="arc">
                <a:avLst/>
              </a:prstGeom>
              <a:ln w="285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
          <p:nvSpPr>
            <p:cNvPr id="66" name="Arrow: Right 65">
              <a:extLst>
                <a:ext uri="{FF2B5EF4-FFF2-40B4-BE49-F238E27FC236}">
                  <a16:creationId xmlns:a16="http://schemas.microsoft.com/office/drawing/2014/main" xmlns="" id="{A2C35E00-3D93-14C7-8714-AFA8F290C08B}"/>
                </a:ext>
              </a:extLst>
            </p:cNvPr>
            <p:cNvSpPr/>
            <p:nvPr/>
          </p:nvSpPr>
          <p:spPr>
            <a:xfrm>
              <a:off x="13068505" y="4027110"/>
              <a:ext cx="1400572" cy="1377856"/>
            </a:xfrm>
            <a:prstGeom prst="rightArrow">
              <a:avLst>
                <a:gd name="adj1" fmla="val 50000"/>
                <a:gd name="adj2" fmla="val 39700"/>
              </a:avLst>
            </a:prstGeom>
            <a:solidFill>
              <a:srgbClr val="00B0F0"/>
            </a:solidFill>
            <a:ln>
              <a:noFill/>
            </a:ln>
            <a:scene3d>
              <a:camera prst="perspectiveRight"/>
              <a:lightRig rig="balanced" dir="t"/>
            </a:scene3d>
            <a:sp3d contourW="25400"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xmlns="" id="{1FD34725-094C-B416-8CED-987C6CA81289}"/>
                </a:ext>
              </a:extLst>
            </p:cNvPr>
            <p:cNvSpPr txBox="1"/>
            <p:nvPr/>
          </p:nvSpPr>
          <p:spPr>
            <a:xfrm>
              <a:off x="9613537" y="7531887"/>
              <a:ext cx="9150531" cy="553998"/>
            </a:xfrm>
            <a:prstGeom prst="rect">
              <a:avLst/>
            </a:prstGeom>
            <a:noFill/>
          </p:spPr>
          <p:txBody>
            <a:bodyPr wrap="square">
              <a:spAutoFit/>
            </a:bodyPr>
            <a:lstStyle/>
            <a:p>
              <a:endParaRPr lang="en-IN" dirty="0"/>
            </a:p>
          </p:txBody>
        </p:sp>
      </p:grpSp>
      <p:sp>
        <p:nvSpPr>
          <p:cNvPr id="3" name="Title 1">
            <a:extLst>
              <a:ext uri="{FF2B5EF4-FFF2-40B4-BE49-F238E27FC236}">
                <a16:creationId xmlns:a16="http://schemas.microsoft.com/office/drawing/2014/main" xmlns="" id="{6B0CE19D-80A8-6464-C1EE-B418ED355CEA}"/>
              </a:ext>
            </a:extLst>
          </p:cNvPr>
          <p:cNvSpPr txBox="1">
            <a:spLocks/>
          </p:cNvSpPr>
          <p:nvPr/>
        </p:nvSpPr>
        <p:spPr>
          <a:xfrm>
            <a:off x="105510" y="11616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Problem Statement: Ideal FET MW</a:t>
            </a:r>
          </a:p>
        </p:txBody>
      </p:sp>
      <p:sp>
        <p:nvSpPr>
          <p:cNvPr id="4" name="Rectangle 3">
            <a:extLst>
              <a:ext uri="{FF2B5EF4-FFF2-40B4-BE49-F238E27FC236}">
                <a16:creationId xmlns:a16="http://schemas.microsoft.com/office/drawing/2014/main" xmlns="" id="{890509E1-B9A1-474A-1368-C5E417E5988A}"/>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xmlns="" Requires="a14">
          <p:sp>
            <p:nvSpPr>
              <p:cNvPr id="64" name="TextBox 63">
                <a:extLst>
                  <a:ext uri="{FF2B5EF4-FFF2-40B4-BE49-F238E27FC236}">
                    <a16:creationId xmlns:a16="http://schemas.microsoft.com/office/drawing/2014/main" id="{E720B841-5DDF-553C-CABB-F2C944B37897}"/>
                  </a:ext>
                </a:extLst>
              </p:cNvPr>
              <p:cNvSpPr txBox="1"/>
              <p:nvPr/>
            </p:nvSpPr>
            <p:spPr>
              <a:xfrm>
                <a:off x="480733" y="9141816"/>
                <a:ext cx="16789401" cy="637098"/>
              </a:xfrm>
              <a:prstGeom prst="rect">
                <a:avLst/>
              </a:prstGeom>
              <a:solidFill>
                <a:schemeClr val="accent4">
                  <a:lumMod val="20000"/>
                  <a:lumOff val="80000"/>
                </a:schemeClr>
              </a:solidFill>
            </p:spPr>
            <p:txBody>
              <a:bodyPr wrap="square" rtlCol="0">
                <a:spAutoFit/>
              </a:bodyPr>
              <a:lstStyle/>
              <a:p>
                <a:pPr algn="ctr"/>
                <a:r>
                  <a:rPr lang="en-US" sz="3000" dirty="0"/>
                  <a:t>MW of ideal FEFET is </a:t>
                </a:r>
                <a14:m>
                  <m:oMath xmlns:m="http://schemas.openxmlformats.org/officeDocument/2006/math">
                    <m:r>
                      <a:rPr lang="en-US" sz="3000" b="0" i="1">
                        <a:latin typeface="Cambria Math" panose="02040503050406030204" pitchFamily="18" charset="0"/>
                        <a:ea typeface="Cambria Math" panose="02040503050406030204" pitchFamily="18" charset="0"/>
                      </a:rPr>
                      <m:t>2</m:t>
                    </m:r>
                    <m:sSub>
                      <m:sSubPr>
                        <m:ctrlPr>
                          <a:rPr lang="en-US" sz="3000" i="1">
                            <a:latin typeface="Cambria Math" panose="02040503050406030204" pitchFamily="18" charset="0"/>
                            <a:ea typeface="Cambria Math" panose="02040503050406030204" pitchFamily="18" charset="0"/>
                          </a:rPr>
                        </m:ctrlPr>
                      </m:sSubPr>
                      <m:e>
                        <m:r>
                          <a:rPr lang="en-US" sz="3000" b="0" i="1">
                            <a:latin typeface="Cambria Math" panose="02040503050406030204" pitchFamily="18" charset="0"/>
                            <a:ea typeface="Cambria Math" panose="02040503050406030204" pitchFamily="18" charset="0"/>
                          </a:rPr>
                          <m:t>𝐸</m:t>
                        </m:r>
                      </m:e>
                      <m:sub>
                        <m:r>
                          <a:rPr lang="en-US" sz="3000" i="1">
                            <a:latin typeface="Cambria Math" panose="02040503050406030204" pitchFamily="18" charset="0"/>
                            <a:ea typeface="Cambria Math" panose="02040503050406030204" pitchFamily="18" charset="0"/>
                          </a:rPr>
                          <m:t>𝑐</m:t>
                        </m:r>
                      </m:sub>
                    </m:sSub>
                    <m:r>
                      <a:rPr lang="en-US" sz="3000" b="0" i="1">
                        <a:latin typeface="Cambria Math" panose="02040503050406030204" pitchFamily="18" charset="0"/>
                        <a:ea typeface="Cambria Math" panose="02040503050406030204" pitchFamily="18" charset="0"/>
                      </a:rPr>
                      <m:t>∗</m:t>
                    </m:r>
                    <m:sSub>
                      <m:sSubPr>
                        <m:ctrlPr>
                          <a:rPr lang="en-US" sz="3000" i="1">
                            <a:latin typeface="Cambria Math" panose="02040503050406030204" pitchFamily="18" charset="0"/>
                            <a:ea typeface="Cambria Math" panose="02040503050406030204" pitchFamily="18" charset="0"/>
                          </a:rPr>
                        </m:ctrlPr>
                      </m:sSubPr>
                      <m:e>
                        <m:r>
                          <a:rPr lang="en-US" sz="3000" b="0" i="1">
                            <a:latin typeface="Cambria Math" panose="02040503050406030204" pitchFamily="18" charset="0"/>
                            <a:ea typeface="Cambria Math" panose="02040503050406030204" pitchFamily="18" charset="0"/>
                          </a:rPr>
                          <m:t>𝑡</m:t>
                        </m:r>
                      </m:e>
                      <m:sub>
                        <m:r>
                          <a:rPr lang="en-US" sz="3000" b="0" i="1">
                            <a:latin typeface="Cambria Math" panose="02040503050406030204" pitchFamily="18" charset="0"/>
                            <a:ea typeface="Cambria Math" panose="02040503050406030204" pitchFamily="18" charset="0"/>
                          </a:rPr>
                          <m:t>𝑓</m:t>
                        </m:r>
                      </m:sub>
                    </m:sSub>
                  </m:oMath>
                </a14:m>
                <a:r>
                  <a:rPr lang="en-US" sz="3000" dirty="0"/>
                  <a:t> where </a:t>
                </a:r>
                <a:r>
                  <a:rPr lang="en-US" sz="3000" dirty="0" err="1"/>
                  <a:t>E</a:t>
                </a:r>
                <a:r>
                  <a:rPr lang="en-US" sz="3000" baseline="-25000" dirty="0" err="1"/>
                  <a:t>c</a:t>
                </a:r>
                <a:r>
                  <a:rPr lang="en-US" sz="3000" dirty="0"/>
                  <a:t>is the coercive field (</a:t>
                </a:r>
                <a:r>
                  <a:rPr lang="en-US" sz="3000" dirty="0" err="1"/>
                  <a:t>E</a:t>
                </a:r>
                <a:r>
                  <a:rPr lang="en-US" sz="3000" baseline="-25000" dirty="0" err="1"/>
                  <a:t>c</a:t>
                </a:r>
                <a:r>
                  <a:rPr lang="en-US" sz="3000" dirty="0"/>
                  <a:t>) and </a:t>
                </a:r>
                <a:r>
                  <a:rPr lang="en-US" sz="3000" dirty="0" err="1"/>
                  <a:t>t</a:t>
                </a:r>
                <a:r>
                  <a:rPr lang="en-US" sz="3000" baseline="-25000" dirty="0" err="1"/>
                  <a:t>f</a:t>
                </a:r>
                <a:r>
                  <a:rPr lang="en-US" sz="3000" dirty="0"/>
                  <a:t> is the thickness (</a:t>
                </a:r>
                <a:r>
                  <a:rPr lang="en-US" sz="3000" dirty="0" err="1"/>
                  <a:t>t</a:t>
                </a:r>
                <a:r>
                  <a:rPr lang="en-US" sz="3000" baseline="-25000" dirty="0" err="1"/>
                  <a:t>f</a:t>
                </a:r>
                <a:r>
                  <a:rPr lang="en-US" sz="3000" dirty="0"/>
                  <a:t>) of the FE layer</a:t>
                </a:r>
              </a:p>
            </p:txBody>
          </p:sp>
        </mc:Choice>
        <mc:Fallback>
          <p:sp>
            <p:nvSpPr>
              <p:cNvPr id="64" name="TextBox 63">
                <a:extLst>
                  <a:ext uri="{FF2B5EF4-FFF2-40B4-BE49-F238E27FC236}">
                    <a16:creationId xmlns="" xmlns:a16="http://schemas.microsoft.com/office/drawing/2014/main" xmlns:a14="http://schemas.microsoft.com/office/drawing/2010/main" id="{E720B841-5DDF-553C-CABB-F2C944B37897}"/>
                  </a:ext>
                </a:extLst>
              </p:cNvPr>
              <p:cNvSpPr txBox="1">
                <a:spLocks noRot="1" noChangeAspect="1" noMove="1" noResize="1" noEditPoints="1" noAdjustHandles="1" noChangeArrowheads="1" noChangeShapeType="1" noTextEdit="1"/>
              </p:cNvSpPr>
              <p:nvPr/>
            </p:nvSpPr>
            <p:spPr>
              <a:xfrm>
                <a:off x="480733" y="9141816"/>
                <a:ext cx="16789401" cy="637098"/>
              </a:xfrm>
              <a:prstGeom prst="rect">
                <a:avLst/>
              </a:prstGeom>
              <a:blipFill rotWithShape="0">
                <a:blip r:embed="rId14"/>
                <a:stretch>
                  <a:fillRect t="-7246" b="-21739"/>
                </a:stretch>
              </a:blipFill>
            </p:spPr>
            <p:txBody>
              <a:bodyPr/>
              <a:lstStyle/>
              <a:p>
                <a:r>
                  <a:rPr lang="en-IN">
                    <a:noFill/>
                  </a:rPr>
                  <a:t> </a:t>
                </a:r>
              </a:p>
            </p:txBody>
          </p:sp>
        </mc:Fallback>
      </mc:AlternateContent>
      <p:sp>
        <p:nvSpPr>
          <p:cNvPr id="5" name="Slide Number Placeholder 3">
            <a:extLst>
              <a:ext uri="{FF2B5EF4-FFF2-40B4-BE49-F238E27FC236}">
                <a16:creationId xmlns:a16="http://schemas.microsoft.com/office/drawing/2014/main" xmlns="" id="{47A47DD3-7C33-982E-F1A8-F85AF7EECB5D}"/>
              </a:ext>
            </a:extLst>
          </p:cNvPr>
          <p:cNvSpPr>
            <a:spLocks noGrp="1"/>
          </p:cNvSpPr>
          <p:nvPr>
            <p:ph type="sldNum" sz="quarter" idx="12"/>
          </p:nvPr>
        </p:nvSpPr>
        <p:spPr>
          <a:xfrm>
            <a:off x="13601700" y="8717758"/>
            <a:ext cx="4114800" cy="547687"/>
          </a:xfrm>
        </p:spPr>
        <p:txBody>
          <a:bodyPr/>
          <a:lstStyle/>
          <a:p>
            <a:fld id="{C8929560-36A5-4E5C-AD05-6B0C43E6C7A1}" type="slidenum">
              <a:rPr lang="en-US"/>
              <a:pPr/>
              <a:t>14</a:t>
            </a:fld>
            <a:endParaRPr lang="en-US"/>
          </a:p>
        </p:txBody>
      </p:sp>
      <p:grpSp>
        <p:nvGrpSpPr>
          <p:cNvPr id="8" name="Group 7"/>
          <p:cNvGrpSpPr/>
          <p:nvPr/>
        </p:nvGrpSpPr>
        <p:grpSpPr>
          <a:xfrm>
            <a:off x="95610" y="2887404"/>
            <a:ext cx="4539358" cy="2621233"/>
            <a:chOff x="95610" y="2730076"/>
            <a:chExt cx="4539358" cy="2621233"/>
          </a:xfrm>
        </p:grpSpPr>
        <p:pic>
          <p:nvPicPr>
            <p:cNvPr id="6" name="Picture 5"/>
            <p:cNvPicPr>
              <a:picLocks noChangeAspect="1"/>
            </p:cNvPicPr>
            <p:nvPr/>
          </p:nvPicPr>
          <p:blipFill>
            <a:blip r:embed="rId15"/>
            <a:stretch>
              <a:fillRect/>
            </a:stretch>
          </p:blipFill>
          <p:spPr>
            <a:xfrm>
              <a:off x="95610" y="2730076"/>
              <a:ext cx="4539358" cy="2621233"/>
            </a:xfrm>
            <a:prstGeom prst="rect">
              <a:avLst/>
            </a:prstGeom>
          </p:spPr>
        </p:pic>
        <p:sp>
          <p:nvSpPr>
            <p:cNvPr id="7" name="TextBox 6"/>
            <p:cNvSpPr txBox="1"/>
            <p:nvPr/>
          </p:nvSpPr>
          <p:spPr>
            <a:xfrm>
              <a:off x="1564671" y="3542143"/>
              <a:ext cx="2135743" cy="461665"/>
            </a:xfrm>
            <a:prstGeom prst="rect">
              <a:avLst/>
            </a:prstGeom>
            <a:noFill/>
          </p:spPr>
          <p:txBody>
            <a:bodyPr wrap="square" rtlCol="0">
              <a:spAutoFit/>
            </a:bodyPr>
            <a:lstStyle/>
            <a:p>
              <a:r>
                <a:rPr lang="en-US" sz="2100" dirty="0"/>
                <a:t>Ferroelectric</a:t>
              </a:r>
              <a:endParaRPr lang="en-IN" sz="2100" dirty="0"/>
            </a:p>
          </p:txBody>
        </p:sp>
      </p:grpSp>
      <p:cxnSp>
        <p:nvCxnSpPr>
          <p:cNvPr id="63" name="Straight Connector 62"/>
          <p:cNvCxnSpPr/>
          <p:nvPr/>
        </p:nvCxnSpPr>
        <p:spPr>
          <a:xfrm flipV="1">
            <a:off x="194094" y="1048113"/>
            <a:ext cx="17856679" cy="129393"/>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29426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pngtree-business-ppt-light-effect-blue-simple-image_793253 (1).jpg"/>
          <p:cNvPicPr>
            <a:picLocks noChangeAspect="1"/>
          </p:cNvPicPr>
          <p:nvPr/>
        </p:nvPicPr>
        <p:blipFill>
          <a:blip r:embed="rId3"/>
          <a:stretch>
            <a:fillRect/>
          </a:stretch>
        </p:blipFill>
        <p:spPr>
          <a:xfrm>
            <a:off x="1" y="0"/>
            <a:ext cx="18288000" cy="10287000"/>
          </a:xfrm>
          <a:prstGeom prst="rect">
            <a:avLst/>
          </a:prstGeom>
        </p:spPr>
      </p:pic>
      <p:sp>
        <p:nvSpPr>
          <p:cNvPr id="61" name="Title 1">
            <a:extLst>
              <a:ext uri="{FF2B5EF4-FFF2-40B4-BE49-F238E27FC236}">
                <a16:creationId xmlns:a16="http://schemas.microsoft.com/office/drawing/2014/main" xmlns="" id="{B12B1524-408B-EFE9-8AE2-17AF47CB6FCA}"/>
              </a:ext>
            </a:extLst>
          </p:cNvPr>
          <p:cNvSpPr txBox="1">
            <a:spLocks/>
          </p:cNvSpPr>
          <p:nvPr/>
        </p:nvSpPr>
        <p:spPr>
          <a:xfrm>
            <a:off x="-3092341" y="5162173"/>
            <a:ext cx="18288000" cy="15221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grpSp>
        <p:nvGrpSpPr>
          <p:cNvPr id="56" name="Group 55">
            <a:extLst>
              <a:ext uri="{FF2B5EF4-FFF2-40B4-BE49-F238E27FC236}">
                <a16:creationId xmlns:a16="http://schemas.microsoft.com/office/drawing/2014/main" xmlns="" id="{ABDCD071-206E-5948-E652-96B74EB222DA}"/>
              </a:ext>
            </a:extLst>
          </p:cNvPr>
          <p:cNvGrpSpPr/>
          <p:nvPr/>
        </p:nvGrpSpPr>
        <p:grpSpPr>
          <a:xfrm>
            <a:off x="12084051" y="1862596"/>
            <a:ext cx="6363639" cy="5235841"/>
            <a:chOff x="12779712" y="2755474"/>
            <a:chExt cx="4699602" cy="3866713"/>
          </a:xfrm>
        </p:grpSpPr>
        <p:pic>
          <p:nvPicPr>
            <p:cNvPr id="59" name="Picture 58">
              <a:extLst>
                <a:ext uri="{FF2B5EF4-FFF2-40B4-BE49-F238E27FC236}">
                  <a16:creationId xmlns:a16="http://schemas.microsoft.com/office/drawing/2014/main" xmlns="" id="{5718086D-02B0-3D0C-2511-9FABC6196B42}"/>
                </a:ext>
              </a:extLst>
            </p:cNvPr>
            <p:cNvPicPr>
              <a:picLocks noChangeAspect="1"/>
            </p:cNvPicPr>
            <p:nvPr/>
          </p:nvPicPr>
          <p:blipFill>
            <a:blip r:embed="rId4"/>
            <a:stretch>
              <a:fillRect/>
            </a:stretch>
          </p:blipFill>
          <p:spPr>
            <a:xfrm>
              <a:off x="15459256" y="4105945"/>
              <a:ext cx="1304935" cy="515107"/>
            </a:xfrm>
            <a:prstGeom prst="rect">
              <a:avLst/>
            </a:prstGeom>
          </p:spPr>
        </p:pic>
        <p:pic>
          <p:nvPicPr>
            <p:cNvPr id="60" name="Picture 59">
              <a:extLst>
                <a:ext uri="{FF2B5EF4-FFF2-40B4-BE49-F238E27FC236}">
                  <a16:creationId xmlns:a16="http://schemas.microsoft.com/office/drawing/2014/main" xmlns="" id="{3C3D64CE-52A1-E4E8-937C-130A82B2B154}"/>
                </a:ext>
              </a:extLst>
            </p:cNvPr>
            <p:cNvPicPr>
              <a:picLocks noChangeAspect="1"/>
            </p:cNvPicPr>
            <p:nvPr/>
          </p:nvPicPr>
          <p:blipFill>
            <a:blip r:embed="rId5"/>
            <a:stretch>
              <a:fillRect/>
            </a:stretch>
          </p:blipFill>
          <p:spPr>
            <a:xfrm>
              <a:off x="12779712" y="4030537"/>
              <a:ext cx="1392508" cy="543567"/>
            </a:xfrm>
            <a:prstGeom prst="rect">
              <a:avLst/>
            </a:prstGeom>
          </p:spPr>
        </p:pic>
        <p:cxnSp>
          <p:nvCxnSpPr>
            <p:cNvPr id="2" name="Straight Arrow Connector 1">
              <a:extLst>
                <a:ext uri="{FF2B5EF4-FFF2-40B4-BE49-F238E27FC236}">
                  <a16:creationId xmlns:a16="http://schemas.microsoft.com/office/drawing/2014/main" xmlns="" id="{2BC956DC-F388-4441-55DB-103985D7C98E}"/>
                </a:ext>
              </a:extLst>
            </p:cNvPr>
            <p:cNvCxnSpPr/>
            <p:nvPr/>
          </p:nvCxnSpPr>
          <p:spPr>
            <a:xfrm flipV="1">
              <a:off x="16833424" y="2778945"/>
              <a:ext cx="0" cy="372377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910912DC-73FB-F6ED-AB02-EB59E1774223}"/>
                </a:ext>
              </a:extLst>
            </p:cNvPr>
            <p:cNvCxnSpPr>
              <a:cxnSpLocks/>
            </p:cNvCxnSpPr>
            <p:nvPr/>
          </p:nvCxnSpPr>
          <p:spPr>
            <a:xfrm flipH="1">
              <a:off x="12951913" y="6140179"/>
              <a:ext cx="4269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CD7472CC-1DA8-6156-E4FE-46A7BE77548C}"/>
                </a:ext>
              </a:extLst>
            </p:cNvPr>
            <p:cNvCxnSpPr/>
            <p:nvPr/>
          </p:nvCxnSpPr>
          <p:spPr>
            <a:xfrm flipH="1">
              <a:off x="14832160" y="3617034"/>
              <a:ext cx="448887" cy="2523145"/>
            </a:xfrm>
            <a:prstGeom prst="line">
              <a:avLst/>
            </a:prstGeom>
            <a:ln w="19050">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xmlns="" id="{6524800D-A67D-50F7-834A-B0ECB1486BE0}"/>
                </a:ext>
              </a:extLst>
            </p:cNvPr>
            <p:cNvCxnSpPr/>
            <p:nvPr/>
          </p:nvCxnSpPr>
          <p:spPr>
            <a:xfrm flipH="1">
              <a:off x="14272764" y="3606849"/>
              <a:ext cx="448887" cy="2523145"/>
            </a:xfrm>
            <a:prstGeom prst="line">
              <a:avLst/>
            </a:prstGeom>
            <a:ln w="19050">
              <a:solidFill>
                <a:schemeClr val="tx1">
                  <a:lumMod val="50000"/>
                  <a:lumOff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xmlns="" id="{80ECE341-4902-CA98-DF70-952EA10A521D}"/>
                </a:ext>
              </a:extLst>
            </p:cNvPr>
            <p:cNvSpPr/>
            <p:nvPr/>
          </p:nvSpPr>
          <p:spPr>
            <a:xfrm>
              <a:off x="14567262" y="3612835"/>
              <a:ext cx="676275" cy="2540794"/>
            </a:xfrm>
            <a:custGeom>
              <a:avLst/>
              <a:gdLst>
                <a:gd name="connsiteX0" fmla="*/ 450850 w 450850"/>
                <a:gd name="connsiteY0" fmla="*/ 0 h 1693863"/>
                <a:gd name="connsiteX1" fmla="*/ 382588 w 450850"/>
                <a:gd name="connsiteY1" fmla="*/ 381000 h 1693863"/>
                <a:gd name="connsiteX2" fmla="*/ 244475 w 450850"/>
                <a:gd name="connsiteY2" fmla="*/ 1184275 h 1693863"/>
                <a:gd name="connsiteX3" fmla="*/ 161925 w 450850"/>
                <a:gd name="connsiteY3" fmla="*/ 1565275 h 1693863"/>
                <a:gd name="connsiteX4" fmla="*/ 107950 w 450850"/>
                <a:gd name="connsiteY4" fmla="*/ 1665288 h 1693863"/>
                <a:gd name="connsiteX5" fmla="*/ 0 w 450850"/>
                <a:gd name="connsiteY5" fmla="*/ 1693863 h 16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850" h="1693863">
                  <a:moveTo>
                    <a:pt x="450850" y="0"/>
                  </a:moveTo>
                  <a:cubicBezTo>
                    <a:pt x="433917" y="91810"/>
                    <a:pt x="416984" y="183621"/>
                    <a:pt x="382588" y="381000"/>
                  </a:cubicBezTo>
                  <a:cubicBezTo>
                    <a:pt x="348192" y="578379"/>
                    <a:pt x="281252" y="986896"/>
                    <a:pt x="244475" y="1184275"/>
                  </a:cubicBezTo>
                  <a:cubicBezTo>
                    <a:pt x="207698" y="1381654"/>
                    <a:pt x="184679" y="1485106"/>
                    <a:pt x="161925" y="1565275"/>
                  </a:cubicBezTo>
                  <a:cubicBezTo>
                    <a:pt x="139171" y="1645444"/>
                    <a:pt x="134937" y="1643857"/>
                    <a:pt x="107950" y="1665288"/>
                  </a:cubicBezTo>
                  <a:cubicBezTo>
                    <a:pt x="80963" y="1686719"/>
                    <a:pt x="40481" y="1690291"/>
                    <a:pt x="0" y="1693863"/>
                  </a:cubicBezTo>
                </a:path>
              </a:pathLst>
            </a:custGeom>
            <a:noFill/>
            <a:ln w="28575">
              <a:solidFill>
                <a:srgbClr val="000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xmlns="" id="{9D6C80D2-AB2A-43AB-B9D9-AB36FF33045F}"/>
                </a:ext>
              </a:extLst>
            </p:cNvPr>
            <p:cNvSpPr/>
            <p:nvPr/>
          </p:nvSpPr>
          <p:spPr>
            <a:xfrm>
              <a:off x="14000116" y="3607696"/>
              <a:ext cx="676275" cy="2540794"/>
            </a:xfrm>
            <a:custGeom>
              <a:avLst/>
              <a:gdLst>
                <a:gd name="connsiteX0" fmla="*/ 450850 w 450850"/>
                <a:gd name="connsiteY0" fmla="*/ 0 h 1693863"/>
                <a:gd name="connsiteX1" fmla="*/ 382588 w 450850"/>
                <a:gd name="connsiteY1" fmla="*/ 381000 h 1693863"/>
                <a:gd name="connsiteX2" fmla="*/ 244475 w 450850"/>
                <a:gd name="connsiteY2" fmla="*/ 1184275 h 1693863"/>
                <a:gd name="connsiteX3" fmla="*/ 161925 w 450850"/>
                <a:gd name="connsiteY3" fmla="*/ 1565275 h 1693863"/>
                <a:gd name="connsiteX4" fmla="*/ 107950 w 450850"/>
                <a:gd name="connsiteY4" fmla="*/ 1665288 h 1693863"/>
                <a:gd name="connsiteX5" fmla="*/ 0 w 450850"/>
                <a:gd name="connsiteY5" fmla="*/ 1693863 h 169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850" h="1693863">
                  <a:moveTo>
                    <a:pt x="450850" y="0"/>
                  </a:moveTo>
                  <a:cubicBezTo>
                    <a:pt x="433917" y="91810"/>
                    <a:pt x="416984" y="183621"/>
                    <a:pt x="382588" y="381000"/>
                  </a:cubicBezTo>
                  <a:cubicBezTo>
                    <a:pt x="348192" y="578379"/>
                    <a:pt x="281252" y="986896"/>
                    <a:pt x="244475" y="1184275"/>
                  </a:cubicBezTo>
                  <a:cubicBezTo>
                    <a:pt x="207698" y="1381654"/>
                    <a:pt x="184679" y="1485106"/>
                    <a:pt x="161925" y="1565275"/>
                  </a:cubicBezTo>
                  <a:cubicBezTo>
                    <a:pt x="139171" y="1645444"/>
                    <a:pt x="134937" y="1643857"/>
                    <a:pt x="107950" y="1665288"/>
                  </a:cubicBezTo>
                  <a:cubicBezTo>
                    <a:pt x="80963" y="1686719"/>
                    <a:pt x="40481" y="1690291"/>
                    <a:pt x="0" y="1693863"/>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xmlns="" Requires="a14">
            <p:sp>
              <p:nvSpPr>
                <p:cNvPr id="46" name="TextBox 45">
                  <a:extLst>
                    <a:ext uri="{FF2B5EF4-FFF2-40B4-BE49-F238E27FC236}">
                      <a16:creationId xmlns:a16="http://schemas.microsoft.com/office/drawing/2014/main" id="{F2DEBF65-B48A-B183-1F96-D98E42487205}"/>
                    </a:ext>
                  </a:extLst>
                </p:cNvPr>
                <p:cNvSpPr txBox="1"/>
                <p:nvPr/>
              </p:nvSpPr>
              <p:spPr>
                <a:xfrm>
                  <a:off x="17070355" y="2755474"/>
                  <a:ext cx="408958" cy="4154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𝐼</m:t>
                            </m:r>
                          </m:e>
                          <m:sub>
                            <m:r>
                              <a:rPr lang="en-US" b="0" i="1">
                                <a:latin typeface="Cambria Math" panose="02040503050406030204" pitchFamily="18" charset="0"/>
                              </a:rPr>
                              <m:t>𝐷</m:t>
                            </m:r>
                          </m:sub>
                        </m:sSub>
                      </m:oMath>
                    </m:oMathPara>
                  </a14:m>
                  <a:endParaRPr lang="en-US" b="0" dirty="0"/>
                </a:p>
              </p:txBody>
            </p:sp>
          </mc:Choice>
          <mc:Fallback>
            <p:sp>
              <p:nvSpPr>
                <p:cNvPr id="46" name="TextBox 45">
                  <a:extLst>
                    <a:ext uri="{FF2B5EF4-FFF2-40B4-BE49-F238E27FC236}">
                      <a16:creationId xmlns:a16="http://schemas.microsoft.com/office/drawing/2014/main" xmlns="" xmlns:a14="http://schemas.microsoft.com/office/drawing/2010/main" id="{F2DEBF65-B48A-B183-1F96-D98E42487205}"/>
                    </a:ext>
                  </a:extLst>
                </p:cNvPr>
                <p:cNvSpPr txBox="1">
                  <a:spLocks noRot="1" noChangeAspect="1" noMove="1" noResize="1" noEditPoints="1" noAdjustHandles="1" noChangeArrowheads="1" noChangeShapeType="1" noTextEdit="1"/>
                </p:cNvSpPr>
                <p:nvPr/>
              </p:nvSpPr>
              <p:spPr>
                <a:xfrm>
                  <a:off x="17070355" y="2755474"/>
                  <a:ext cx="408958" cy="41549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7" name="TextBox 46">
                  <a:extLst>
                    <a:ext uri="{FF2B5EF4-FFF2-40B4-BE49-F238E27FC236}">
                      <a16:creationId xmlns:a16="http://schemas.microsoft.com/office/drawing/2014/main" id="{76F1B178-F487-254D-BD64-AA25040DDF1F}"/>
                    </a:ext>
                  </a:extLst>
                </p:cNvPr>
                <p:cNvSpPr txBox="1"/>
                <p:nvPr/>
              </p:nvSpPr>
              <p:spPr>
                <a:xfrm>
                  <a:off x="12779712" y="6206689"/>
                  <a:ext cx="410734"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𝐺</m:t>
                            </m:r>
                          </m:sub>
                        </m:sSub>
                      </m:oMath>
                    </m:oMathPara>
                  </a14:m>
                  <a:endParaRPr lang="en-US" b="0" dirty="0"/>
                </a:p>
              </p:txBody>
            </p:sp>
          </mc:Choice>
          <mc:Fallback>
            <p:sp>
              <p:nvSpPr>
                <p:cNvPr id="47" name="TextBox 46">
                  <a:extLst>
                    <a:ext uri="{FF2B5EF4-FFF2-40B4-BE49-F238E27FC236}">
                      <a16:creationId xmlns:a16="http://schemas.microsoft.com/office/drawing/2014/main" xmlns="" xmlns:a14="http://schemas.microsoft.com/office/drawing/2010/main" id="{76F1B178-F487-254D-BD64-AA25040DDF1F}"/>
                    </a:ext>
                  </a:extLst>
                </p:cNvPr>
                <p:cNvSpPr txBox="1">
                  <a:spLocks noRot="1" noChangeAspect="1" noMove="1" noResize="1" noEditPoints="1" noAdjustHandles="1" noChangeArrowheads="1" noChangeShapeType="1" noTextEdit="1"/>
                </p:cNvSpPr>
                <p:nvPr/>
              </p:nvSpPr>
              <p:spPr>
                <a:xfrm>
                  <a:off x="12779712" y="6206689"/>
                  <a:ext cx="410734" cy="415498"/>
                </a:xfrm>
                <a:prstGeom prst="rect">
                  <a:avLst/>
                </a:prstGeom>
                <a:blipFill>
                  <a:blip r:embed="rId7"/>
                  <a:stretch>
                    <a:fillRect l="-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8" name="TextBox 47">
                  <a:extLst>
                    <a:ext uri="{FF2B5EF4-FFF2-40B4-BE49-F238E27FC236}">
                      <a16:creationId xmlns:a16="http://schemas.microsoft.com/office/drawing/2014/main" id="{62DF29F9-01C0-9E4A-B84D-7A381C356C76}"/>
                    </a:ext>
                  </a:extLst>
                </p:cNvPr>
                <p:cNvSpPr txBox="1"/>
                <p:nvPr/>
              </p:nvSpPr>
              <p:spPr>
                <a:xfrm>
                  <a:off x="13649278" y="6186841"/>
                  <a:ext cx="410734"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𝑇𝐿</m:t>
                            </m:r>
                          </m:sub>
                        </m:sSub>
                      </m:oMath>
                    </m:oMathPara>
                  </a14:m>
                  <a:endParaRPr lang="en-US" b="0" dirty="0"/>
                </a:p>
              </p:txBody>
            </p:sp>
          </mc:Choice>
          <mc:Fallback>
            <p:sp>
              <p:nvSpPr>
                <p:cNvPr id="48" name="TextBox 47">
                  <a:extLst>
                    <a:ext uri="{FF2B5EF4-FFF2-40B4-BE49-F238E27FC236}">
                      <a16:creationId xmlns:a16="http://schemas.microsoft.com/office/drawing/2014/main" xmlns="" xmlns:a14="http://schemas.microsoft.com/office/drawing/2010/main" id="{62DF29F9-01C0-9E4A-B84D-7A381C356C76}"/>
                    </a:ext>
                  </a:extLst>
                </p:cNvPr>
                <p:cNvSpPr txBox="1">
                  <a:spLocks noRot="1" noChangeAspect="1" noMove="1" noResize="1" noEditPoints="1" noAdjustHandles="1" noChangeArrowheads="1" noChangeShapeType="1" noTextEdit="1"/>
                </p:cNvSpPr>
                <p:nvPr/>
              </p:nvSpPr>
              <p:spPr>
                <a:xfrm>
                  <a:off x="13649278" y="6186841"/>
                  <a:ext cx="410734" cy="415498"/>
                </a:xfrm>
                <a:prstGeom prst="rect">
                  <a:avLst/>
                </a:prstGeom>
                <a:blipFill>
                  <a:blip r:embed="rId8"/>
                  <a:stretch>
                    <a:fillRect l="-18033" r="-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49" name="TextBox 48">
                  <a:extLst>
                    <a:ext uri="{FF2B5EF4-FFF2-40B4-BE49-F238E27FC236}">
                      <a16:creationId xmlns:a16="http://schemas.microsoft.com/office/drawing/2014/main" id="{28F41588-F02A-BDD2-431C-AE37D9614822}"/>
                    </a:ext>
                  </a:extLst>
                </p:cNvPr>
                <p:cNvSpPr txBox="1"/>
                <p:nvPr/>
              </p:nvSpPr>
              <p:spPr>
                <a:xfrm>
                  <a:off x="14802700" y="6193521"/>
                  <a:ext cx="410734"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a:latin typeface="Cambria Math" panose="02040503050406030204" pitchFamily="18" charset="0"/>
                              </a:rPr>
                            </m:ctrlPr>
                          </m:sSubPr>
                          <m:e>
                            <m:r>
                              <a:rPr lang="en-US" b="0" i="1">
                                <a:latin typeface="Cambria Math" panose="02040503050406030204" pitchFamily="18" charset="0"/>
                              </a:rPr>
                              <m:t>𝑉</m:t>
                            </m:r>
                          </m:e>
                          <m:sub>
                            <m:r>
                              <a:rPr lang="en-US" b="0" i="1">
                                <a:latin typeface="Cambria Math" panose="02040503050406030204" pitchFamily="18" charset="0"/>
                              </a:rPr>
                              <m:t>𝑇𝐻</m:t>
                            </m:r>
                          </m:sub>
                        </m:sSub>
                      </m:oMath>
                    </m:oMathPara>
                  </a14:m>
                  <a:endParaRPr lang="en-US" b="0" dirty="0"/>
                </a:p>
              </p:txBody>
            </p:sp>
          </mc:Choice>
          <mc:Fallback>
            <p:sp>
              <p:nvSpPr>
                <p:cNvPr id="49" name="TextBox 48">
                  <a:extLst>
                    <a:ext uri="{FF2B5EF4-FFF2-40B4-BE49-F238E27FC236}">
                      <a16:creationId xmlns:a16="http://schemas.microsoft.com/office/drawing/2014/main" xmlns="" xmlns:a14="http://schemas.microsoft.com/office/drawing/2010/main" id="{28F41588-F02A-BDD2-431C-AE37D9614822}"/>
                    </a:ext>
                  </a:extLst>
                </p:cNvPr>
                <p:cNvSpPr txBox="1">
                  <a:spLocks noRot="1" noChangeAspect="1" noMove="1" noResize="1" noEditPoints="1" noAdjustHandles="1" noChangeArrowheads="1" noChangeShapeType="1" noTextEdit="1"/>
                </p:cNvSpPr>
                <p:nvPr/>
              </p:nvSpPr>
              <p:spPr>
                <a:xfrm>
                  <a:off x="14802700" y="6193521"/>
                  <a:ext cx="410734" cy="415498"/>
                </a:xfrm>
                <a:prstGeom prst="rect">
                  <a:avLst/>
                </a:prstGeom>
                <a:blipFill>
                  <a:blip r:embed="rId9"/>
                  <a:stretch>
                    <a:fillRect l="-19672" r="-13115"/>
                  </a:stretch>
                </a:blipFill>
              </p:spPr>
              <p:txBody>
                <a:bodyPr/>
                <a:lstStyle/>
                <a:p>
                  <a:r>
                    <a:rPr lang="en-US">
                      <a:noFill/>
                    </a:rPr>
                    <a:t> </a:t>
                  </a:r>
                </a:p>
              </p:txBody>
            </p:sp>
          </mc:Fallback>
        </mc:AlternateContent>
        <p:sp>
          <p:nvSpPr>
            <p:cNvPr id="52" name="TextBox 13">
              <a:extLst>
                <a:ext uri="{FF2B5EF4-FFF2-40B4-BE49-F238E27FC236}">
                  <a16:creationId xmlns:a16="http://schemas.microsoft.com/office/drawing/2014/main" xmlns="" id="{06D34556-4007-3EAC-60E3-3CBC76DEDACF}"/>
                </a:ext>
              </a:extLst>
            </p:cNvPr>
            <p:cNvSpPr txBox="1"/>
            <p:nvPr/>
          </p:nvSpPr>
          <p:spPr>
            <a:xfrm>
              <a:off x="13852209" y="2786479"/>
              <a:ext cx="937539" cy="784830"/>
            </a:xfrm>
            <a:prstGeom prst="rect">
              <a:avLst/>
            </a:prstGeom>
            <a:noFill/>
          </p:spPr>
          <p:txBody>
            <a:bodyPr wrap="square" rtlCol="0">
              <a:spAutoFit/>
            </a:bodyPr>
            <a:lstStyle>
              <a:defPPr>
                <a:defRPr lang="en-US"/>
              </a:defPPr>
              <a:lvl1pPr marL="0" algn="l" defTabSz="914400" rtl="0" eaLnBrk="1" latinLnBrk="0" hangingPunct="1">
                <a:defRPr sz="2700" kern="1200">
                  <a:solidFill>
                    <a:schemeClr val="tx1"/>
                  </a:solidFill>
                  <a:latin typeface="+mn-lt"/>
                  <a:ea typeface="+mn-ea"/>
                  <a:cs typeface="+mn-cs"/>
                </a:defRPr>
              </a:lvl1pPr>
              <a:lvl2pPr marL="457200" algn="l" defTabSz="914400" rtl="0" eaLnBrk="1" latinLnBrk="0" hangingPunct="1">
                <a:defRPr sz="2700" kern="1200">
                  <a:solidFill>
                    <a:schemeClr val="tx1"/>
                  </a:solidFill>
                  <a:latin typeface="+mn-lt"/>
                  <a:ea typeface="+mn-ea"/>
                  <a:cs typeface="+mn-cs"/>
                </a:defRPr>
              </a:lvl2pPr>
              <a:lvl3pPr marL="914400" algn="l" defTabSz="914400" rtl="0" eaLnBrk="1" latinLnBrk="0" hangingPunct="1">
                <a:defRPr sz="2700" kern="1200">
                  <a:solidFill>
                    <a:schemeClr val="tx1"/>
                  </a:solidFill>
                  <a:latin typeface="+mn-lt"/>
                  <a:ea typeface="+mn-ea"/>
                  <a:cs typeface="+mn-cs"/>
                </a:defRPr>
              </a:lvl3pPr>
              <a:lvl4pPr marL="1371600" algn="l" defTabSz="914400" rtl="0" eaLnBrk="1" latinLnBrk="0" hangingPunct="1">
                <a:defRPr sz="2700" kern="1200">
                  <a:solidFill>
                    <a:schemeClr val="tx1"/>
                  </a:solidFill>
                  <a:latin typeface="+mn-lt"/>
                  <a:ea typeface="+mn-ea"/>
                  <a:cs typeface="+mn-cs"/>
                </a:defRPr>
              </a:lvl4pPr>
              <a:lvl5pPr marL="1828800" algn="l" defTabSz="914400" rtl="0" eaLnBrk="1" latinLnBrk="0" hangingPunct="1">
                <a:defRPr sz="2700" kern="1200">
                  <a:solidFill>
                    <a:schemeClr val="tx1"/>
                  </a:solidFill>
                  <a:latin typeface="+mn-lt"/>
                  <a:ea typeface="+mn-ea"/>
                  <a:cs typeface="+mn-cs"/>
                </a:defRPr>
              </a:lvl5pPr>
              <a:lvl6pPr marL="2286000" algn="l" defTabSz="914400" rtl="0" eaLnBrk="1" latinLnBrk="0" hangingPunct="1">
                <a:defRPr sz="2700" kern="1200">
                  <a:solidFill>
                    <a:schemeClr val="tx1"/>
                  </a:solidFill>
                  <a:latin typeface="+mn-lt"/>
                  <a:ea typeface="+mn-ea"/>
                  <a:cs typeface="+mn-cs"/>
                </a:defRPr>
              </a:lvl6pPr>
              <a:lvl7pPr marL="2743200" algn="l" defTabSz="914400" rtl="0" eaLnBrk="1" latinLnBrk="0" hangingPunct="1">
                <a:defRPr sz="2700" kern="1200">
                  <a:solidFill>
                    <a:schemeClr val="tx1"/>
                  </a:solidFill>
                  <a:latin typeface="+mn-lt"/>
                  <a:ea typeface="+mn-ea"/>
                  <a:cs typeface="+mn-cs"/>
                </a:defRPr>
              </a:lvl7pPr>
              <a:lvl8pPr marL="3200400" algn="l" defTabSz="914400" rtl="0" eaLnBrk="1" latinLnBrk="0" hangingPunct="1">
                <a:defRPr sz="2700" kern="1200">
                  <a:solidFill>
                    <a:schemeClr val="tx1"/>
                  </a:solidFill>
                  <a:latin typeface="+mn-lt"/>
                  <a:ea typeface="+mn-ea"/>
                  <a:cs typeface="+mn-cs"/>
                </a:defRPr>
              </a:lvl8pPr>
              <a:lvl9pPr marL="3657600" algn="l" defTabSz="914400" rtl="0" eaLnBrk="1" latinLnBrk="0" hangingPunct="1">
                <a:defRPr sz="2700" kern="1200">
                  <a:solidFill>
                    <a:schemeClr val="tx1"/>
                  </a:solidFill>
                  <a:latin typeface="+mn-lt"/>
                  <a:ea typeface="+mn-ea"/>
                  <a:cs typeface="+mn-cs"/>
                </a:defRPr>
              </a:lvl9pPr>
            </a:lstStyle>
            <a:p>
              <a:pPr algn="ctr"/>
              <a:r>
                <a:rPr lang="en-IN" sz="2100" b="1" dirty="0">
                  <a:solidFill>
                    <a:srgbClr val="FF0000"/>
                  </a:solidFill>
                  <a:latin typeface="Arial" panose="020B0604020202020204" pitchFamily="34" charset="0"/>
                  <a:cs typeface="Arial" panose="020B0604020202020204" pitchFamily="34" charset="0"/>
                </a:rPr>
                <a:t>PGM</a:t>
              </a:r>
            </a:p>
            <a:p>
              <a:pPr algn="ctr"/>
              <a:r>
                <a:rPr lang="en-IN" sz="2100" b="1" dirty="0">
                  <a:solidFill>
                    <a:srgbClr val="FF0000"/>
                  </a:solidFill>
                  <a:latin typeface="Arial" panose="020B0604020202020204" pitchFamily="34" charset="0"/>
                  <a:cs typeface="Arial" panose="020B0604020202020204" pitchFamily="34" charset="0"/>
                </a:rPr>
                <a:t>(+</a:t>
              </a:r>
              <a:r>
                <a:rPr lang="en-IN" sz="2100" b="1" dirty="0" err="1">
                  <a:solidFill>
                    <a:srgbClr val="FF0000"/>
                  </a:solidFill>
                  <a:latin typeface="Arial" panose="020B0604020202020204" pitchFamily="34" charset="0"/>
                  <a:cs typeface="Arial" panose="020B0604020202020204" pitchFamily="34" charset="0"/>
                </a:rPr>
                <a:t>ve</a:t>
              </a:r>
              <a:r>
                <a:rPr lang="en-IN" sz="2100" b="1" dirty="0">
                  <a:solidFill>
                    <a:srgbClr val="FF0000"/>
                  </a:solidFill>
                  <a:latin typeface="Arial" panose="020B0604020202020204" pitchFamily="34" charset="0"/>
                  <a:cs typeface="Arial" panose="020B0604020202020204" pitchFamily="34" charset="0"/>
                </a:rPr>
                <a:t>)</a:t>
              </a:r>
            </a:p>
          </p:txBody>
        </p:sp>
        <p:sp>
          <p:nvSpPr>
            <p:cNvPr id="53" name="TextBox 13">
              <a:extLst>
                <a:ext uri="{FF2B5EF4-FFF2-40B4-BE49-F238E27FC236}">
                  <a16:creationId xmlns:a16="http://schemas.microsoft.com/office/drawing/2014/main" xmlns="" id="{59AF213D-E278-6CD4-54ED-CFB1ADE49303}"/>
                </a:ext>
              </a:extLst>
            </p:cNvPr>
            <p:cNvSpPr txBox="1"/>
            <p:nvPr/>
          </p:nvSpPr>
          <p:spPr>
            <a:xfrm>
              <a:off x="14963128" y="2778945"/>
              <a:ext cx="937539" cy="784830"/>
            </a:xfrm>
            <a:prstGeom prst="rect">
              <a:avLst/>
            </a:prstGeom>
            <a:noFill/>
          </p:spPr>
          <p:txBody>
            <a:bodyPr wrap="square" rtlCol="0">
              <a:spAutoFit/>
            </a:bodyPr>
            <a:lstStyle>
              <a:defPPr>
                <a:defRPr lang="en-US"/>
              </a:defPPr>
              <a:lvl1pPr marL="0" algn="l" defTabSz="914400" rtl="0" eaLnBrk="1" latinLnBrk="0" hangingPunct="1">
                <a:defRPr sz="2700" kern="1200">
                  <a:solidFill>
                    <a:schemeClr val="tx1"/>
                  </a:solidFill>
                  <a:latin typeface="+mn-lt"/>
                  <a:ea typeface="+mn-ea"/>
                  <a:cs typeface="+mn-cs"/>
                </a:defRPr>
              </a:lvl1pPr>
              <a:lvl2pPr marL="457200" algn="l" defTabSz="914400" rtl="0" eaLnBrk="1" latinLnBrk="0" hangingPunct="1">
                <a:defRPr sz="2700" kern="1200">
                  <a:solidFill>
                    <a:schemeClr val="tx1"/>
                  </a:solidFill>
                  <a:latin typeface="+mn-lt"/>
                  <a:ea typeface="+mn-ea"/>
                  <a:cs typeface="+mn-cs"/>
                </a:defRPr>
              </a:lvl2pPr>
              <a:lvl3pPr marL="914400" algn="l" defTabSz="914400" rtl="0" eaLnBrk="1" latinLnBrk="0" hangingPunct="1">
                <a:defRPr sz="2700" kern="1200">
                  <a:solidFill>
                    <a:schemeClr val="tx1"/>
                  </a:solidFill>
                  <a:latin typeface="+mn-lt"/>
                  <a:ea typeface="+mn-ea"/>
                  <a:cs typeface="+mn-cs"/>
                </a:defRPr>
              </a:lvl3pPr>
              <a:lvl4pPr marL="1371600" algn="l" defTabSz="914400" rtl="0" eaLnBrk="1" latinLnBrk="0" hangingPunct="1">
                <a:defRPr sz="2700" kern="1200">
                  <a:solidFill>
                    <a:schemeClr val="tx1"/>
                  </a:solidFill>
                  <a:latin typeface="+mn-lt"/>
                  <a:ea typeface="+mn-ea"/>
                  <a:cs typeface="+mn-cs"/>
                </a:defRPr>
              </a:lvl4pPr>
              <a:lvl5pPr marL="1828800" algn="l" defTabSz="914400" rtl="0" eaLnBrk="1" latinLnBrk="0" hangingPunct="1">
                <a:defRPr sz="2700" kern="1200">
                  <a:solidFill>
                    <a:schemeClr val="tx1"/>
                  </a:solidFill>
                  <a:latin typeface="+mn-lt"/>
                  <a:ea typeface="+mn-ea"/>
                  <a:cs typeface="+mn-cs"/>
                </a:defRPr>
              </a:lvl5pPr>
              <a:lvl6pPr marL="2286000" algn="l" defTabSz="914400" rtl="0" eaLnBrk="1" latinLnBrk="0" hangingPunct="1">
                <a:defRPr sz="2700" kern="1200">
                  <a:solidFill>
                    <a:schemeClr val="tx1"/>
                  </a:solidFill>
                  <a:latin typeface="+mn-lt"/>
                  <a:ea typeface="+mn-ea"/>
                  <a:cs typeface="+mn-cs"/>
                </a:defRPr>
              </a:lvl6pPr>
              <a:lvl7pPr marL="2743200" algn="l" defTabSz="914400" rtl="0" eaLnBrk="1" latinLnBrk="0" hangingPunct="1">
                <a:defRPr sz="2700" kern="1200">
                  <a:solidFill>
                    <a:schemeClr val="tx1"/>
                  </a:solidFill>
                  <a:latin typeface="+mn-lt"/>
                  <a:ea typeface="+mn-ea"/>
                  <a:cs typeface="+mn-cs"/>
                </a:defRPr>
              </a:lvl7pPr>
              <a:lvl8pPr marL="3200400" algn="l" defTabSz="914400" rtl="0" eaLnBrk="1" latinLnBrk="0" hangingPunct="1">
                <a:defRPr sz="2700" kern="1200">
                  <a:solidFill>
                    <a:schemeClr val="tx1"/>
                  </a:solidFill>
                  <a:latin typeface="+mn-lt"/>
                  <a:ea typeface="+mn-ea"/>
                  <a:cs typeface="+mn-cs"/>
                </a:defRPr>
              </a:lvl8pPr>
              <a:lvl9pPr marL="3657600" algn="l" defTabSz="914400" rtl="0" eaLnBrk="1" latinLnBrk="0" hangingPunct="1">
                <a:defRPr sz="2700" kern="1200">
                  <a:solidFill>
                    <a:schemeClr val="tx1"/>
                  </a:solidFill>
                  <a:latin typeface="+mn-lt"/>
                  <a:ea typeface="+mn-ea"/>
                  <a:cs typeface="+mn-cs"/>
                </a:defRPr>
              </a:lvl9pPr>
            </a:lstStyle>
            <a:p>
              <a:pPr algn="ctr"/>
              <a:r>
                <a:rPr lang="en-IN" sz="2100" b="1" dirty="0">
                  <a:solidFill>
                    <a:srgbClr val="0000FF"/>
                  </a:solidFill>
                  <a:latin typeface="Arial" panose="020B0604020202020204" pitchFamily="34" charset="0"/>
                  <a:cs typeface="Arial" panose="020B0604020202020204" pitchFamily="34" charset="0"/>
                </a:rPr>
                <a:t>ERS</a:t>
              </a:r>
            </a:p>
            <a:p>
              <a:pPr algn="ctr"/>
              <a:r>
                <a:rPr lang="en-IN" sz="2100" b="1" dirty="0">
                  <a:solidFill>
                    <a:srgbClr val="0000FF"/>
                  </a:solidFill>
                  <a:latin typeface="Arial" panose="020B0604020202020204" pitchFamily="34" charset="0"/>
                  <a:cs typeface="Arial" panose="020B0604020202020204" pitchFamily="34" charset="0"/>
                </a:rPr>
                <a:t>(-</a:t>
              </a:r>
              <a:r>
                <a:rPr lang="en-IN" sz="2100" b="1" dirty="0" err="1">
                  <a:solidFill>
                    <a:srgbClr val="0000FF"/>
                  </a:solidFill>
                  <a:latin typeface="Arial" panose="020B0604020202020204" pitchFamily="34" charset="0"/>
                  <a:cs typeface="Arial" panose="020B0604020202020204" pitchFamily="34" charset="0"/>
                </a:rPr>
                <a:t>ve</a:t>
              </a:r>
              <a:r>
                <a:rPr lang="en-IN" sz="2100" b="1" dirty="0">
                  <a:solidFill>
                    <a:srgbClr val="0000FF"/>
                  </a:solidFill>
                  <a:latin typeface="Arial" panose="020B0604020202020204" pitchFamily="34" charset="0"/>
                  <a:cs typeface="Arial" panose="020B0604020202020204" pitchFamily="34" charset="0"/>
                </a:rPr>
                <a:t>)</a:t>
              </a:r>
            </a:p>
          </p:txBody>
        </p:sp>
        <p:sp>
          <p:nvSpPr>
            <p:cNvPr id="54" name="TextBox 53">
              <a:extLst>
                <a:ext uri="{FF2B5EF4-FFF2-40B4-BE49-F238E27FC236}">
                  <a16:creationId xmlns:a16="http://schemas.microsoft.com/office/drawing/2014/main" xmlns="" id="{128A51EE-EBE1-2FF0-63B7-2A741EDBBCA0}"/>
                </a:ext>
              </a:extLst>
            </p:cNvPr>
            <p:cNvSpPr txBox="1"/>
            <p:nvPr/>
          </p:nvSpPr>
          <p:spPr>
            <a:xfrm>
              <a:off x="14430538" y="4721608"/>
              <a:ext cx="751405" cy="409132"/>
            </a:xfrm>
            <a:prstGeom prst="rect">
              <a:avLst/>
            </a:prstGeom>
            <a:noFill/>
          </p:spPr>
          <p:txBody>
            <a:bodyPr wrap="square" rtlCol="0">
              <a:spAutoFit/>
            </a:bodyPr>
            <a:lstStyle/>
            <a:p>
              <a:r>
                <a:rPr lang="en-US" dirty="0"/>
                <a:t>MW</a:t>
              </a:r>
            </a:p>
          </p:txBody>
        </p:sp>
      </p:grpSp>
      <mc:AlternateContent xmlns:mc="http://schemas.openxmlformats.org/markup-compatibility/2006">
        <mc:Choice xmlns:a14="http://schemas.microsoft.com/office/drawing/2010/main" xmlns="" Requires="a14">
          <p:sp>
            <p:nvSpPr>
              <p:cNvPr id="57" name="TextBox 56">
                <a:extLst>
                  <a:ext uri="{FF2B5EF4-FFF2-40B4-BE49-F238E27FC236}">
                    <a16:creationId xmlns:a16="http://schemas.microsoft.com/office/drawing/2014/main" id="{9EA7672F-CD9A-0CBB-8B2C-C2EBF197B289}"/>
                  </a:ext>
                </a:extLst>
              </p:cNvPr>
              <p:cNvSpPr txBox="1"/>
              <p:nvPr/>
            </p:nvSpPr>
            <p:spPr>
              <a:xfrm>
                <a:off x="4117315" y="7819648"/>
                <a:ext cx="9340848" cy="936315"/>
              </a:xfrm>
              <a:prstGeom prst="rect">
                <a:avLst/>
              </a:prstGeom>
              <a:noFill/>
            </p:spPr>
            <p:txBody>
              <a:bodyPr wrap="square">
                <a:spAutoFit/>
              </a:bodyPr>
              <a:lstStyle/>
              <a:p>
                <a:pPr algn="ctr"/>
                <a:r>
                  <a:rPr lang="en-US" sz="4800" dirty="0"/>
                  <a:t>MW</a:t>
                </a:r>
                <a14:m>
                  <m:oMath xmlns:m="http://schemas.openxmlformats.org/officeDocument/2006/math">
                    <m:r>
                      <a:rPr lang="en-US" sz="4800" i="1">
                        <a:latin typeface="Cambria Math" panose="02040503050406030204" pitchFamily="18" charset="0"/>
                        <a:ea typeface="Cambria Math" panose="02040503050406030204" pitchFamily="18" charset="0"/>
                      </a:rPr>
                      <m:t>&lt;</m:t>
                    </m:r>
                    <m:r>
                      <a:rPr lang="en-US" sz="4800" b="0" i="1">
                        <a:latin typeface="Cambria Math" panose="02040503050406030204" pitchFamily="18" charset="0"/>
                        <a:ea typeface="Cambria Math" panose="02040503050406030204" pitchFamily="18" charset="0"/>
                      </a:rPr>
                      <m:t>2</m:t>
                    </m:r>
                    <m:sSub>
                      <m:sSubPr>
                        <m:ctrlPr>
                          <a:rPr lang="en-US" sz="4800" b="0" i="1">
                            <a:latin typeface="Cambria Math" panose="02040503050406030204" pitchFamily="18" charset="0"/>
                            <a:ea typeface="Cambria Math" panose="02040503050406030204" pitchFamily="18" charset="0"/>
                          </a:rPr>
                        </m:ctrlPr>
                      </m:sSubPr>
                      <m:e>
                        <m:r>
                          <a:rPr lang="en-US" sz="4800" b="0" i="1">
                            <a:latin typeface="Cambria Math" panose="02040503050406030204" pitchFamily="18" charset="0"/>
                            <a:ea typeface="Cambria Math" panose="02040503050406030204" pitchFamily="18" charset="0"/>
                          </a:rPr>
                          <m:t>𝑉</m:t>
                        </m:r>
                      </m:e>
                      <m:sub>
                        <m:r>
                          <a:rPr lang="en-US" sz="4800" b="0" i="1">
                            <a:latin typeface="Cambria Math" panose="02040503050406030204" pitchFamily="18" charset="0"/>
                            <a:ea typeface="Cambria Math" panose="02040503050406030204" pitchFamily="18" charset="0"/>
                          </a:rPr>
                          <m:t>𝑐</m:t>
                        </m:r>
                      </m:sub>
                    </m:sSub>
                    <m:r>
                      <a:rPr lang="en-US" sz="4800" b="0" i="1">
                        <a:latin typeface="Cambria Math" panose="02040503050406030204" pitchFamily="18" charset="0"/>
                        <a:ea typeface="Cambria Math" panose="02040503050406030204" pitchFamily="18" charset="0"/>
                      </a:rPr>
                      <m:t> </m:t>
                    </m:r>
                    <m:r>
                      <a:rPr lang="en-US" sz="4800" b="0" i="1">
                        <a:latin typeface="Cambria Math" panose="02040503050406030204" pitchFamily="18" charset="0"/>
                        <a:ea typeface="Cambria Math" panose="02040503050406030204" pitchFamily="18" charset="0"/>
                      </a:rPr>
                      <m:t>𝑜𝑟</m:t>
                    </m:r>
                    <m:r>
                      <a:rPr lang="en-US" sz="4800" b="0" i="1">
                        <a:latin typeface="Cambria Math" panose="02040503050406030204" pitchFamily="18" charset="0"/>
                        <a:ea typeface="Cambria Math" panose="02040503050406030204" pitchFamily="18" charset="0"/>
                      </a:rPr>
                      <m:t>&lt;2</m:t>
                    </m:r>
                    <m:sSub>
                      <m:sSubPr>
                        <m:ctrlPr>
                          <a:rPr lang="en-US" sz="4800" i="1">
                            <a:latin typeface="Cambria Math" panose="02040503050406030204" pitchFamily="18" charset="0"/>
                            <a:ea typeface="Cambria Math" panose="02040503050406030204" pitchFamily="18" charset="0"/>
                          </a:rPr>
                        </m:ctrlPr>
                      </m:sSubPr>
                      <m:e>
                        <m:r>
                          <a:rPr lang="en-US" sz="4800" b="0" i="1">
                            <a:latin typeface="Cambria Math" panose="02040503050406030204" pitchFamily="18" charset="0"/>
                            <a:ea typeface="Cambria Math" panose="02040503050406030204" pitchFamily="18" charset="0"/>
                          </a:rPr>
                          <m:t>𝐸</m:t>
                        </m:r>
                      </m:e>
                      <m:sub>
                        <m:r>
                          <a:rPr lang="en-US" sz="4800" i="1">
                            <a:latin typeface="Cambria Math" panose="02040503050406030204" pitchFamily="18" charset="0"/>
                            <a:ea typeface="Cambria Math" panose="02040503050406030204" pitchFamily="18" charset="0"/>
                          </a:rPr>
                          <m:t>𝑐</m:t>
                        </m:r>
                      </m:sub>
                    </m:sSub>
                    <m:r>
                      <a:rPr lang="en-US" sz="4800" b="0" i="1">
                        <a:latin typeface="Cambria Math" panose="02040503050406030204" pitchFamily="18" charset="0"/>
                        <a:ea typeface="Cambria Math" panose="02040503050406030204" pitchFamily="18" charset="0"/>
                      </a:rPr>
                      <m:t>∗</m:t>
                    </m:r>
                    <m:sSub>
                      <m:sSubPr>
                        <m:ctrlPr>
                          <a:rPr lang="en-US" sz="4800" i="1">
                            <a:latin typeface="Cambria Math" panose="02040503050406030204" pitchFamily="18" charset="0"/>
                            <a:ea typeface="Cambria Math" panose="02040503050406030204" pitchFamily="18" charset="0"/>
                          </a:rPr>
                        </m:ctrlPr>
                      </m:sSubPr>
                      <m:e>
                        <m:r>
                          <a:rPr lang="en-US" sz="4800" b="0" i="1">
                            <a:latin typeface="Cambria Math" panose="02040503050406030204" pitchFamily="18" charset="0"/>
                            <a:ea typeface="Cambria Math" panose="02040503050406030204" pitchFamily="18" charset="0"/>
                          </a:rPr>
                          <m:t>𝑡</m:t>
                        </m:r>
                      </m:e>
                      <m:sub>
                        <m:r>
                          <a:rPr lang="en-US" sz="4800" b="0" i="1">
                            <a:latin typeface="Cambria Math" panose="02040503050406030204" pitchFamily="18" charset="0"/>
                            <a:ea typeface="Cambria Math" panose="02040503050406030204" pitchFamily="18" charset="0"/>
                          </a:rPr>
                          <m:t>𝑓</m:t>
                        </m:r>
                      </m:sub>
                    </m:sSub>
                  </m:oMath>
                </a14:m>
                <a:endParaRPr lang="en-US" sz="4800" baseline="-25000" dirty="0"/>
              </a:p>
            </p:txBody>
          </p:sp>
        </mc:Choice>
        <mc:Fallback>
          <p:sp>
            <p:nvSpPr>
              <p:cNvPr id="57" name="TextBox 56">
                <a:extLst>
                  <a:ext uri="{FF2B5EF4-FFF2-40B4-BE49-F238E27FC236}">
                    <a16:creationId xmlns="" xmlns:a14="http://schemas.microsoft.com/office/drawing/2010/main" xmlns:a16="http://schemas.microsoft.com/office/drawing/2014/main" id="{9EA7672F-CD9A-0CBB-8B2C-C2EBF197B289}"/>
                  </a:ext>
                </a:extLst>
              </p:cNvPr>
              <p:cNvSpPr txBox="1">
                <a:spLocks noRot="1" noChangeAspect="1" noMove="1" noResize="1" noEditPoints="1" noAdjustHandles="1" noChangeArrowheads="1" noChangeShapeType="1" noTextEdit="1"/>
              </p:cNvSpPr>
              <p:nvPr/>
            </p:nvSpPr>
            <p:spPr>
              <a:xfrm>
                <a:off x="4117315" y="7819648"/>
                <a:ext cx="9340848" cy="936315"/>
              </a:xfrm>
              <a:prstGeom prst="rect">
                <a:avLst/>
              </a:prstGeom>
              <a:blipFill rotWithShape="0">
                <a:blip r:embed="rId10"/>
                <a:stretch>
                  <a:fillRect t="-11650" b="-25243"/>
                </a:stretch>
              </a:blipFill>
            </p:spPr>
            <p:txBody>
              <a:bodyPr/>
              <a:lstStyle/>
              <a:p>
                <a:r>
                  <a:rPr lang="en-IN">
                    <a:noFill/>
                  </a:rPr>
                  <a:t> </a:t>
                </a:r>
              </a:p>
            </p:txBody>
          </p:sp>
        </mc:Fallback>
      </mc:AlternateContent>
      <p:grpSp>
        <p:nvGrpSpPr>
          <p:cNvPr id="58" name="Group 57">
            <a:extLst>
              <a:ext uri="{FF2B5EF4-FFF2-40B4-BE49-F238E27FC236}">
                <a16:creationId xmlns:a16="http://schemas.microsoft.com/office/drawing/2014/main" xmlns="" id="{2BA893DC-A770-84B9-96A0-E454EE63412D}"/>
              </a:ext>
            </a:extLst>
          </p:cNvPr>
          <p:cNvGrpSpPr/>
          <p:nvPr/>
        </p:nvGrpSpPr>
        <p:grpSpPr>
          <a:xfrm>
            <a:off x="4712643" y="1600167"/>
            <a:ext cx="10541860" cy="5845438"/>
            <a:chOff x="6936829" y="2240446"/>
            <a:chExt cx="11827239" cy="5845438"/>
          </a:xfrm>
        </p:grpSpPr>
        <p:grpSp>
          <p:nvGrpSpPr>
            <p:cNvPr id="65" name="Group 64">
              <a:extLst>
                <a:ext uri="{FF2B5EF4-FFF2-40B4-BE49-F238E27FC236}">
                  <a16:creationId xmlns:a16="http://schemas.microsoft.com/office/drawing/2014/main" xmlns="" id="{B5098588-EA7F-5E8C-294F-ADF4A1EE18D3}"/>
                </a:ext>
              </a:extLst>
            </p:cNvPr>
            <p:cNvGrpSpPr/>
            <p:nvPr/>
          </p:nvGrpSpPr>
          <p:grpSpPr>
            <a:xfrm>
              <a:off x="6936829" y="2240446"/>
              <a:ext cx="6131811" cy="5208490"/>
              <a:chOff x="588021" y="923049"/>
              <a:chExt cx="6578368" cy="6267078"/>
            </a:xfrm>
          </p:grpSpPr>
          <p:grpSp>
            <p:nvGrpSpPr>
              <p:cNvPr id="78" name="Group 77">
                <a:extLst>
                  <a:ext uri="{FF2B5EF4-FFF2-40B4-BE49-F238E27FC236}">
                    <a16:creationId xmlns:a16="http://schemas.microsoft.com/office/drawing/2014/main" xmlns="" id="{A7445902-7681-CF20-94BC-5A9715654AA4}"/>
                  </a:ext>
                </a:extLst>
              </p:cNvPr>
              <p:cNvGrpSpPr/>
              <p:nvPr/>
            </p:nvGrpSpPr>
            <p:grpSpPr>
              <a:xfrm>
                <a:off x="588021" y="1255570"/>
                <a:ext cx="6278260" cy="5934556"/>
                <a:chOff x="588021" y="1255570"/>
                <a:chExt cx="6278260" cy="5934556"/>
              </a:xfrm>
            </p:grpSpPr>
            <p:pic>
              <p:nvPicPr>
                <p:cNvPr id="81" name="Picture 80">
                  <a:extLst>
                    <a:ext uri="{FF2B5EF4-FFF2-40B4-BE49-F238E27FC236}">
                      <a16:creationId xmlns:a16="http://schemas.microsoft.com/office/drawing/2014/main" xmlns="" id="{48C7A5DC-8738-6567-2D0D-AA33660BD8D9}"/>
                    </a:ext>
                  </a:extLst>
                </p:cNvPr>
                <p:cNvPicPr>
                  <a:picLocks noChangeAspect="1"/>
                </p:cNvPicPr>
                <p:nvPr/>
              </p:nvPicPr>
              <p:blipFill>
                <a:blip r:embed="rId11" cstate="print"/>
                <a:stretch>
                  <a:fillRect/>
                </a:stretch>
              </p:blipFill>
              <p:spPr>
                <a:xfrm>
                  <a:off x="5879413" y="1461714"/>
                  <a:ext cx="868419" cy="919077"/>
                </a:xfrm>
                <a:prstGeom prst="rect">
                  <a:avLst/>
                </a:prstGeom>
              </p:spPr>
            </p:pic>
            <p:pic>
              <p:nvPicPr>
                <p:cNvPr id="82" name="Picture 81">
                  <a:extLst>
                    <a:ext uri="{FF2B5EF4-FFF2-40B4-BE49-F238E27FC236}">
                      <a16:creationId xmlns:a16="http://schemas.microsoft.com/office/drawing/2014/main" xmlns="" id="{2C402C60-AE46-A563-D221-BAB993BB33FF}"/>
                    </a:ext>
                  </a:extLst>
                </p:cNvPr>
                <p:cNvPicPr>
                  <a:picLocks noChangeAspect="1"/>
                </p:cNvPicPr>
                <p:nvPr/>
              </p:nvPicPr>
              <p:blipFill>
                <a:blip r:embed="rId12" cstate="print"/>
                <a:stretch>
                  <a:fillRect/>
                </a:stretch>
              </p:blipFill>
              <p:spPr>
                <a:xfrm flipH="1">
                  <a:off x="6049287" y="5653618"/>
                  <a:ext cx="816994" cy="919077"/>
                </a:xfrm>
                <a:prstGeom prst="rect">
                  <a:avLst/>
                </a:prstGeom>
              </p:spPr>
            </p:pic>
            <p:sp>
              <p:nvSpPr>
                <p:cNvPr id="83" name="Down Arrow 71">
                  <a:extLst>
                    <a:ext uri="{FF2B5EF4-FFF2-40B4-BE49-F238E27FC236}">
                      <a16:creationId xmlns:a16="http://schemas.microsoft.com/office/drawing/2014/main" xmlns="" id="{E75C9C8C-9FBA-A1EE-126A-1100FE50079A}"/>
                    </a:ext>
                  </a:extLst>
                </p:cNvPr>
                <p:cNvSpPr/>
                <p:nvPr/>
              </p:nvSpPr>
              <p:spPr>
                <a:xfrm>
                  <a:off x="5598510" y="5731311"/>
                  <a:ext cx="252085" cy="685800"/>
                </a:xfrm>
                <a:prstGeom prst="downArrow">
                  <a:avLst/>
                </a:prstGeom>
                <a:solidFill>
                  <a:schemeClr val="bg1"/>
                </a:solidFill>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25"/>
                </a:p>
              </p:txBody>
            </p:sp>
            <p:sp>
              <p:nvSpPr>
                <p:cNvPr id="84" name="Down Arrow 72">
                  <a:extLst>
                    <a:ext uri="{FF2B5EF4-FFF2-40B4-BE49-F238E27FC236}">
                      <a16:creationId xmlns:a16="http://schemas.microsoft.com/office/drawing/2014/main" xmlns="" id="{4147DC26-921C-9636-BED9-EC506ACD7149}"/>
                    </a:ext>
                  </a:extLst>
                </p:cNvPr>
                <p:cNvSpPr/>
                <p:nvPr/>
              </p:nvSpPr>
              <p:spPr>
                <a:xfrm flipV="1">
                  <a:off x="5338465" y="1540342"/>
                  <a:ext cx="278755" cy="734881"/>
                </a:xfrm>
                <a:prstGeom prst="downArrow">
                  <a:avLst/>
                </a:prstGeom>
                <a:solidFill>
                  <a:schemeClr val="bg1"/>
                </a:solidFill>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25"/>
                </a:p>
              </p:txBody>
            </p:sp>
            <p:grpSp>
              <p:nvGrpSpPr>
                <p:cNvPr id="85" name="Group 84">
                  <a:extLst>
                    <a:ext uri="{FF2B5EF4-FFF2-40B4-BE49-F238E27FC236}">
                      <a16:creationId xmlns:a16="http://schemas.microsoft.com/office/drawing/2014/main" xmlns="" id="{952185CD-CBCD-28AE-2268-68D20570FBDD}"/>
                    </a:ext>
                  </a:extLst>
                </p:cNvPr>
                <p:cNvGrpSpPr/>
                <p:nvPr/>
              </p:nvGrpSpPr>
              <p:grpSpPr>
                <a:xfrm>
                  <a:off x="588021" y="1255570"/>
                  <a:ext cx="5707552" cy="5934556"/>
                  <a:chOff x="8197258" y="1216339"/>
                  <a:chExt cx="5707552" cy="5934556"/>
                </a:xfrm>
              </p:grpSpPr>
              <p:grpSp>
                <p:nvGrpSpPr>
                  <p:cNvPr id="86" name="Group 85">
                    <a:extLst>
                      <a:ext uri="{FF2B5EF4-FFF2-40B4-BE49-F238E27FC236}">
                        <a16:creationId xmlns:a16="http://schemas.microsoft.com/office/drawing/2014/main" xmlns="" id="{C2C1D4E4-1191-C833-5D4C-DE9935194CAB}"/>
                      </a:ext>
                    </a:extLst>
                  </p:cNvPr>
                  <p:cNvGrpSpPr/>
                  <p:nvPr/>
                </p:nvGrpSpPr>
                <p:grpSpPr>
                  <a:xfrm>
                    <a:off x="8197258" y="1321596"/>
                    <a:ext cx="5707552" cy="5829300"/>
                    <a:chOff x="286066" y="4403259"/>
                    <a:chExt cx="5707552" cy="5829300"/>
                  </a:xfrm>
                </p:grpSpPr>
                <p:pic>
                  <p:nvPicPr>
                    <p:cNvPr id="93" name="Picture 92" descr="P_E_2.eps">
                      <a:extLst>
                        <a:ext uri="{FF2B5EF4-FFF2-40B4-BE49-F238E27FC236}">
                          <a16:creationId xmlns:a16="http://schemas.microsoft.com/office/drawing/2014/main" xmlns="" id="{6CEB790B-A486-D340-8FE4-8CE8DE5A6CAF}"/>
                        </a:ext>
                      </a:extLst>
                    </p:cNvPr>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286066" y="4403259"/>
                      <a:ext cx="3771901" cy="5829300"/>
                    </a:xfrm>
                    <a:prstGeom prst="rect">
                      <a:avLst/>
                    </a:prstGeom>
                  </p:spPr>
                </p:pic>
                <p:grpSp>
                  <p:nvGrpSpPr>
                    <p:cNvPr id="94" name="Group 93">
                      <a:extLst>
                        <a:ext uri="{FF2B5EF4-FFF2-40B4-BE49-F238E27FC236}">
                          <a16:creationId xmlns:a16="http://schemas.microsoft.com/office/drawing/2014/main" xmlns="" id="{021A2099-D6CA-C0D5-CFA3-02B020F5FD3A}"/>
                        </a:ext>
                      </a:extLst>
                    </p:cNvPr>
                    <p:cNvGrpSpPr/>
                    <p:nvPr/>
                  </p:nvGrpSpPr>
                  <p:grpSpPr>
                    <a:xfrm>
                      <a:off x="1771966" y="4789516"/>
                      <a:ext cx="2057400" cy="3957141"/>
                      <a:chOff x="7772400" y="2672259"/>
                      <a:chExt cx="2057400" cy="3957141"/>
                    </a:xfrm>
                  </p:grpSpPr>
                  <p:sp>
                    <p:nvSpPr>
                      <p:cNvPr id="97" name="Rectangle 96">
                        <a:extLst>
                          <a:ext uri="{FF2B5EF4-FFF2-40B4-BE49-F238E27FC236}">
                            <a16:creationId xmlns:a16="http://schemas.microsoft.com/office/drawing/2014/main" xmlns="" id="{6B3B0984-7A0D-1C37-F690-F29506112B03}"/>
                          </a:ext>
                        </a:extLst>
                      </p:cNvPr>
                      <p:cNvSpPr/>
                      <p:nvPr/>
                    </p:nvSpPr>
                    <p:spPr>
                      <a:xfrm>
                        <a:off x="7772400" y="3429000"/>
                        <a:ext cx="2057400" cy="2514600"/>
                      </a:xfrm>
                      <a:prstGeom prst="rect">
                        <a:avLst/>
                      </a:prstGeom>
                      <a:solidFill>
                        <a:schemeClr val="bg1"/>
                      </a:solidFill>
                      <a:ln w="19050">
                        <a:no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8" name="Straight Arrow Connector 97">
                        <a:extLst>
                          <a:ext uri="{FF2B5EF4-FFF2-40B4-BE49-F238E27FC236}">
                            <a16:creationId xmlns:a16="http://schemas.microsoft.com/office/drawing/2014/main" xmlns="" id="{DFD7ADE2-A1A8-C7ED-3C8D-AFCD2956E84F}"/>
                          </a:ext>
                        </a:extLst>
                      </p:cNvPr>
                      <p:cNvCxnSpPr/>
                      <p:nvPr/>
                    </p:nvCxnSpPr>
                    <p:spPr>
                      <a:xfrm>
                        <a:off x="7907299" y="3429000"/>
                        <a:ext cx="0" cy="3200400"/>
                      </a:xfrm>
                      <a:prstGeom prst="straightConnector1">
                        <a:avLst/>
                      </a:prstGeom>
                      <a:ln w="381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xmlns="" id="{15DB7E8F-72DB-F8EE-5977-496F36A2E176}"/>
                          </a:ext>
                        </a:extLst>
                      </p:cNvPr>
                      <p:cNvCxnSpPr/>
                      <p:nvPr/>
                    </p:nvCxnSpPr>
                    <p:spPr>
                      <a:xfrm>
                        <a:off x="9638790" y="2672259"/>
                        <a:ext cx="0" cy="3314700"/>
                      </a:xfrm>
                      <a:prstGeom prst="straightConnector1">
                        <a:avLst/>
                      </a:prstGeom>
                      <a:ln w="38100">
                        <a:solidFill>
                          <a:srgbClr val="0000FF"/>
                        </a:solidFill>
                        <a:tailEnd type="non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xmlns="" id="{F8796884-2C0E-02CB-569B-B8CDCAC396B8}"/>
                          </a:ext>
                        </a:extLst>
                      </p:cNvPr>
                      <p:cNvCxnSpPr>
                        <a:cxnSpLocks/>
                      </p:cNvCxnSpPr>
                      <p:nvPr/>
                    </p:nvCxnSpPr>
                    <p:spPr>
                      <a:xfrm flipV="1">
                        <a:off x="9396931" y="4325643"/>
                        <a:ext cx="0" cy="58446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xmlns="" id="{E235B709-EE0C-184E-4464-4EE1F55A7157}"/>
                          </a:ext>
                        </a:extLst>
                      </p:cNvPr>
                      <p:cNvCxnSpPr>
                        <a:cxnSpLocks/>
                      </p:cNvCxnSpPr>
                      <p:nvPr/>
                    </p:nvCxnSpPr>
                    <p:spPr>
                      <a:xfrm>
                        <a:off x="8172450" y="4329609"/>
                        <a:ext cx="0" cy="611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95" name="TextBox 94">
                      <a:extLst>
                        <a:ext uri="{FF2B5EF4-FFF2-40B4-BE49-F238E27FC236}">
                          <a16:creationId xmlns:a16="http://schemas.microsoft.com/office/drawing/2014/main" xmlns="" id="{43979F2E-B2F1-4521-9F4A-B865167981B2}"/>
                        </a:ext>
                      </a:extLst>
                    </p:cNvPr>
                    <p:cNvSpPr txBox="1"/>
                    <p:nvPr/>
                  </p:nvSpPr>
                  <p:spPr>
                    <a:xfrm>
                      <a:off x="4294017" y="6431259"/>
                      <a:ext cx="1699602" cy="553998"/>
                    </a:xfrm>
                    <a:prstGeom prst="rect">
                      <a:avLst/>
                    </a:prstGeom>
                    <a:noFill/>
                  </p:spPr>
                  <p:txBody>
                    <a:bodyPr wrap="none" rtlCol="0">
                      <a:spAutoFit/>
                    </a:bodyPr>
                    <a:lstStyle/>
                    <a:p>
                      <a:r>
                        <a:rPr lang="en-US" dirty="0"/>
                        <a:t>Hysteresis</a:t>
                      </a:r>
                    </a:p>
                  </p:txBody>
                </p:sp>
                <p:cxnSp>
                  <p:nvCxnSpPr>
                    <p:cNvPr id="96" name="Straight Arrow Connector 95">
                      <a:extLst>
                        <a:ext uri="{FF2B5EF4-FFF2-40B4-BE49-F238E27FC236}">
                          <a16:creationId xmlns:a16="http://schemas.microsoft.com/office/drawing/2014/main" xmlns="" id="{47A92EDE-142E-6DDA-6D6E-5D927FD6999E}"/>
                        </a:ext>
                      </a:extLst>
                    </p:cNvPr>
                    <p:cNvCxnSpPr>
                      <a:cxnSpLocks/>
                      <a:stCxn id="95" idx="1"/>
                    </p:cNvCxnSpPr>
                    <p:nvPr/>
                  </p:nvCxnSpPr>
                  <p:spPr>
                    <a:xfrm flipH="1">
                      <a:off x="3762150" y="6708258"/>
                      <a:ext cx="531870" cy="24645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cxnSp>
                <p:nvCxnSpPr>
                  <p:cNvPr id="87" name="Straight Connector 86">
                    <a:extLst>
                      <a:ext uri="{FF2B5EF4-FFF2-40B4-BE49-F238E27FC236}">
                        <a16:creationId xmlns:a16="http://schemas.microsoft.com/office/drawing/2014/main" xmlns="" id="{BFA42748-9253-7304-B50E-AB8E4C111FB0}"/>
                      </a:ext>
                    </a:extLst>
                  </p:cNvPr>
                  <p:cNvCxnSpPr>
                    <a:cxnSpLocks/>
                  </p:cNvCxnSpPr>
                  <p:nvPr/>
                </p:nvCxnSpPr>
                <p:spPr>
                  <a:xfrm flipV="1">
                    <a:off x="10633968" y="1550194"/>
                    <a:ext cx="20740" cy="451485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xmlns="" id="{109E9F4B-F992-837E-124C-5B00AFAAFAE5}"/>
                      </a:ext>
                    </a:extLst>
                  </p:cNvPr>
                  <p:cNvCxnSpPr>
                    <a:cxnSpLocks/>
                  </p:cNvCxnSpPr>
                  <p:nvPr/>
                </p:nvCxnSpPr>
                <p:spPr>
                  <a:xfrm flipH="1">
                    <a:off x="9283108" y="3706233"/>
                    <a:ext cx="2857498" cy="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xmlns="" id="{83B47F64-CBF0-AA17-49C4-133405B18C2A}"/>
                      </a:ext>
                    </a:extLst>
                  </p:cNvPr>
                  <p:cNvCxnSpPr>
                    <a:cxnSpLocks/>
                  </p:cNvCxnSpPr>
                  <p:nvPr/>
                </p:nvCxnSpPr>
                <p:spPr>
                  <a:xfrm flipH="1">
                    <a:off x="9240765" y="1947138"/>
                    <a:ext cx="1403572"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xmlns="" id="{94C0D6B5-C240-D18C-32CC-793BBF9AF379}"/>
                      </a:ext>
                    </a:extLst>
                  </p:cNvPr>
                  <p:cNvCxnSpPr>
                    <a:cxnSpLocks/>
                  </p:cNvCxnSpPr>
                  <p:nvPr/>
                </p:nvCxnSpPr>
                <p:spPr>
                  <a:xfrm flipH="1">
                    <a:off x="9283108" y="1724812"/>
                    <a:ext cx="2154831" cy="0"/>
                  </a:xfrm>
                  <a:prstGeom prst="line">
                    <a:avLst/>
                  </a:prstGeom>
                  <a:ln>
                    <a:prstDash val="lgDashDotDot"/>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xmlns="" id="{681A4C3D-A2B0-95D3-5889-8B7BD0A97C7A}"/>
                      </a:ext>
                    </a:extLst>
                  </p:cNvPr>
                  <p:cNvSpPr txBox="1"/>
                  <p:nvPr/>
                </p:nvSpPr>
                <p:spPr>
                  <a:xfrm>
                    <a:off x="9346143" y="1216339"/>
                    <a:ext cx="558327" cy="553998"/>
                  </a:xfrm>
                  <a:prstGeom prst="rect">
                    <a:avLst/>
                  </a:prstGeom>
                  <a:noFill/>
                </p:spPr>
                <p:txBody>
                  <a:bodyPr wrap="none" rtlCol="0">
                    <a:spAutoFit/>
                  </a:bodyPr>
                  <a:lstStyle/>
                  <a:p>
                    <a:r>
                      <a:rPr lang="en-US" i="1" dirty="0"/>
                      <a:t>P</a:t>
                    </a:r>
                    <a:r>
                      <a:rPr lang="en-US" i="1" baseline="-25000" dirty="0"/>
                      <a:t>S</a:t>
                    </a:r>
                  </a:p>
                </p:txBody>
              </p:sp>
              <p:cxnSp>
                <p:nvCxnSpPr>
                  <p:cNvPr id="92" name="Straight Connector 91">
                    <a:extLst>
                      <a:ext uri="{FF2B5EF4-FFF2-40B4-BE49-F238E27FC236}">
                        <a16:creationId xmlns:a16="http://schemas.microsoft.com/office/drawing/2014/main" xmlns="" id="{6C164D75-DEF1-5799-2B88-0F7E5138C9E8}"/>
                      </a:ext>
                    </a:extLst>
                  </p:cNvPr>
                  <p:cNvCxnSpPr>
                    <a:cxnSpLocks/>
                  </p:cNvCxnSpPr>
                  <p:nvPr/>
                </p:nvCxnSpPr>
                <p:spPr>
                  <a:xfrm flipH="1">
                    <a:off x="9251136" y="5503851"/>
                    <a:ext cx="1403572" cy="0"/>
                  </a:xfrm>
                  <a:prstGeom prst="line">
                    <a:avLst/>
                  </a:prstGeom>
                  <a:ln>
                    <a:prstDash val="lgDashDotDot"/>
                  </a:ln>
                </p:spPr>
                <p:style>
                  <a:lnRef idx="1">
                    <a:schemeClr val="dk1"/>
                  </a:lnRef>
                  <a:fillRef idx="0">
                    <a:schemeClr val="dk1"/>
                  </a:fillRef>
                  <a:effectRef idx="0">
                    <a:schemeClr val="dk1"/>
                  </a:effectRef>
                  <a:fontRef idx="minor">
                    <a:schemeClr val="tx1"/>
                  </a:fontRef>
                </p:style>
              </p:cxnSp>
            </p:grpSp>
          </p:grpSp>
          <p:sp>
            <p:nvSpPr>
              <p:cNvPr id="79" name="Arc 78">
                <a:extLst>
                  <a:ext uri="{FF2B5EF4-FFF2-40B4-BE49-F238E27FC236}">
                    <a16:creationId xmlns:a16="http://schemas.microsoft.com/office/drawing/2014/main" xmlns="" id="{6CB9EF9D-8F8A-EB7F-3CF6-55EAF88B2DE5}"/>
                  </a:ext>
                </a:extLst>
              </p:cNvPr>
              <p:cNvSpPr/>
              <p:nvPr/>
            </p:nvSpPr>
            <p:spPr>
              <a:xfrm flipH="1" flipV="1">
                <a:off x="3009715" y="5019216"/>
                <a:ext cx="4156674" cy="1033321"/>
              </a:xfrm>
              <a:prstGeom prst="arc">
                <a:avLst/>
              </a:prstGeom>
              <a:ln w="285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xmlns="" id="{87556948-41AB-9304-D0CB-152AC04EF0C4}"/>
                  </a:ext>
                </a:extLst>
              </p:cNvPr>
              <p:cNvSpPr/>
              <p:nvPr/>
            </p:nvSpPr>
            <p:spPr>
              <a:xfrm rot="20750002" flipH="1" flipV="1">
                <a:off x="3198541" y="923049"/>
                <a:ext cx="3630502" cy="1117336"/>
              </a:xfrm>
              <a:prstGeom prst="arc">
                <a:avLst/>
              </a:prstGeom>
              <a:ln w="28575">
                <a:solidFill>
                  <a:srgbClr val="FF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grpSp>
        <p:sp>
          <p:nvSpPr>
            <p:cNvPr id="66" name="Arrow: Right 65">
              <a:extLst>
                <a:ext uri="{FF2B5EF4-FFF2-40B4-BE49-F238E27FC236}">
                  <a16:creationId xmlns:a16="http://schemas.microsoft.com/office/drawing/2014/main" xmlns="" id="{A2C35E00-3D93-14C7-8714-AFA8F290C08B}"/>
                </a:ext>
              </a:extLst>
            </p:cNvPr>
            <p:cNvSpPr/>
            <p:nvPr/>
          </p:nvSpPr>
          <p:spPr>
            <a:xfrm>
              <a:off x="13068505" y="4027110"/>
              <a:ext cx="1400572" cy="1377856"/>
            </a:xfrm>
            <a:prstGeom prst="rightArrow">
              <a:avLst>
                <a:gd name="adj1" fmla="val 50000"/>
                <a:gd name="adj2" fmla="val 39700"/>
              </a:avLst>
            </a:prstGeom>
            <a:solidFill>
              <a:srgbClr val="00B0F0"/>
            </a:solidFill>
            <a:ln>
              <a:noFill/>
            </a:ln>
            <a:scene3d>
              <a:camera prst="perspectiveRight"/>
              <a:lightRig rig="balanced" dir="t"/>
            </a:scene3d>
            <a:sp3d contourW="25400" prstMaterial="softEdg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xmlns="" id="{1FD34725-094C-B416-8CED-987C6CA81289}"/>
                </a:ext>
              </a:extLst>
            </p:cNvPr>
            <p:cNvSpPr txBox="1"/>
            <p:nvPr/>
          </p:nvSpPr>
          <p:spPr>
            <a:xfrm>
              <a:off x="9613537" y="7531887"/>
              <a:ext cx="9150531" cy="553998"/>
            </a:xfrm>
            <a:prstGeom prst="rect">
              <a:avLst/>
            </a:prstGeom>
            <a:noFill/>
          </p:spPr>
          <p:txBody>
            <a:bodyPr wrap="square">
              <a:spAutoFit/>
            </a:bodyPr>
            <a:lstStyle/>
            <a:p>
              <a:endParaRPr lang="en-IN" dirty="0"/>
            </a:p>
          </p:txBody>
        </p:sp>
      </p:grpSp>
      <p:sp>
        <p:nvSpPr>
          <p:cNvPr id="3" name="Title 1">
            <a:extLst>
              <a:ext uri="{FF2B5EF4-FFF2-40B4-BE49-F238E27FC236}">
                <a16:creationId xmlns:a16="http://schemas.microsoft.com/office/drawing/2014/main" xmlns="" id="{6B0CE19D-80A8-6464-C1EE-B418ED355CEA}"/>
              </a:ext>
            </a:extLst>
          </p:cNvPr>
          <p:cNvSpPr txBox="1">
            <a:spLocks/>
          </p:cNvSpPr>
          <p:nvPr/>
        </p:nvSpPr>
        <p:spPr>
          <a:xfrm>
            <a:off x="105510" y="11616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Practical FET MW</a:t>
            </a:r>
          </a:p>
        </p:txBody>
      </p:sp>
      <p:sp>
        <p:nvSpPr>
          <p:cNvPr id="4" name="Rectangle 3">
            <a:extLst>
              <a:ext uri="{FF2B5EF4-FFF2-40B4-BE49-F238E27FC236}">
                <a16:creationId xmlns:a16="http://schemas.microsoft.com/office/drawing/2014/main" xmlns="" id="{890509E1-B9A1-474A-1368-C5E417E5988A}"/>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xmlns="" id="{E720B841-5DDF-553C-CABB-F2C944B37897}"/>
              </a:ext>
            </a:extLst>
          </p:cNvPr>
          <p:cNvSpPr txBox="1"/>
          <p:nvPr/>
        </p:nvSpPr>
        <p:spPr>
          <a:xfrm>
            <a:off x="507999" y="9001042"/>
            <a:ext cx="16163403" cy="1061829"/>
          </a:xfrm>
          <a:prstGeom prst="rect">
            <a:avLst/>
          </a:prstGeom>
          <a:solidFill>
            <a:schemeClr val="accent4">
              <a:lumMod val="20000"/>
              <a:lumOff val="80000"/>
            </a:schemeClr>
          </a:solidFill>
        </p:spPr>
        <p:txBody>
          <a:bodyPr wrap="square" rtlCol="0">
            <a:spAutoFit/>
          </a:bodyPr>
          <a:lstStyle/>
          <a:p>
            <a:pPr algn="ctr"/>
            <a:r>
              <a:rPr lang="en-US" sz="3000" dirty="0"/>
              <a:t>MW of in practical FEFET is limited charge injection/ trapped charges at the semiconductor/ Ferroelectric interface</a:t>
            </a:r>
          </a:p>
        </p:txBody>
      </p:sp>
      <p:sp>
        <p:nvSpPr>
          <p:cNvPr id="5" name="Slide Number Placeholder 3">
            <a:extLst>
              <a:ext uri="{FF2B5EF4-FFF2-40B4-BE49-F238E27FC236}">
                <a16:creationId xmlns:a16="http://schemas.microsoft.com/office/drawing/2014/main" xmlns="" id="{47A47DD3-7C33-982E-F1A8-F85AF7EECB5D}"/>
              </a:ext>
            </a:extLst>
          </p:cNvPr>
          <p:cNvSpPr>
            <a:spLocks noGrp="1"/>
          </p:cNvSpPr>
          <p:nvPr>
            <p:ph type="sldNum" sz="quarter" idx="12"/>
          </p:nvPr>
        </p:nvSpPr>
        <p:spPr>
          <a:xfrm>
            <a:off x="13601700" y="8717758"/>
            <a:ext cx="4114800" cy="547687"/>
          </a:xfrm>
        </p:spPr>
        <p:txBody>
          <a:bodyPr/>
          <a:lstStyle/>
          <a:p>
            <a:fld id="{C8929560-36A5-4E5C-AD05-6B0C43E6C7A1}" type="slidenum">
              <a:rPr lang="en-US"/>
              <a:pPr/>
              <a:t>15</a:t>
            </a:fld>
            <a:endParaRPr lang="en-US"/>
          </a:p>
        </p:txBody>
      </p:sp>
      <p:pic>
        <p:nvPicPr>
          <p:cNvPr id="62" name="Picture 61"/>
          <p:cNvPicPr>
            <a:picLocks noChangeAspect="1"/>
          </p:cNvPicPr>
          <p:nvPr/>
        </p:nvPicPr>
        <p:blipFill>
          <a:blip r:embed="rId14"/>
          <a:stretch>
            <a:fillRect/>
          </a:stretch>
        </p:blipFill>
        <p:spPr>
          <a:xfrm>
            <a:off x="99789" y="2892564"/>
            <a:ext cx="4515409" cy="2607403"/>
          </a:xfrm>
          <a:prstGeom prst="rect">
            <a:avLst/>
          </a:prstGeom>
        </p:spPr>
      </p:pic>
      <p:sp>
        <p:nvSpPr>
          <p:cNvPr id="63" name="TextBox 62"/>
          <p:cNvSpPr txBox="1"/>
          <p:nvPr/>
        </p:nvSpPr>
        <p:spPr>
          <a:xfrm>
            <a:off x="1564671" y="3699471"/>
            <a:ext cx="2135743" cy="461665"/>
          </a:xfrm>
          <a:prstGeom prst="rect">
            <a:avLst/>
          </a:prstGeom>
          <a:noFill/>
        </p:spPr>
        <p:txBody>
          <a:bodyPr wrap="square" rtlCol="0">
            <a:spAutoFit/>
          </a:bodyPr>
          <a:lstStyle/>
          <a:p>
            <a:r>
              <a:rPr lang="en-US" sz="2100" dirty="0"/>
              <a:t>Ferroelectric</a:t>
            </a:r>
            <a:endParaRPr lang="en-IN" sz="2100" dirty="0"/>
          </a:p>
        </p:txBody>
      </p:sp>
      <p:sp>
        <p:nvSpPr>
          <p:cNvPr id="67" name="TextBox 66"/>
          <p:cNvSpPr txBox="1"/>
          <p:nvPr/>
        </p:nvSpPr>
        <p:spPr>
          <a:xfrm>
            <a:off x="1259628" y="4144863"/>
            <a:ext cx="2135743" cy="461665"/>
          </a:xfrm>
          <a:prstGeom prst="rect">
            <a:avLst/>
          </a:prstGeom>
          <a:noFill/>
        </p:spPr>
        <p:txBody>
          <a:bodyPr wrap="square" rtlCol="0">
            <a:spAutoFit/>
          </a:bodyPr>
          <a:lstStyle/>
          <a:p>
            <a:pPr algn="ctr"/>
            <a:r>
              <a:rPr lang="en-US" sz="2100" dirty="0"/>
              <a:t>IL</a:t>
            </a:r>
            <a:endParaRPr lang="en-IN" sz="2100" dirty="0"/>
          </a:p>
        </p:txBody>
      </p:sp>
      <p:sp>
        <p:nvSpPr>
          <p:cNvPr id="10" name="Left-Right Arrow 9"/>
          <p:cNvSpPr/>
          <p:nvPr/>
        </p:nvSpPr>
        <p:spPr>
          <a:xfrm>
            <a:off x="14338152" y="4933980"/>
            <a:ext cx="755032" cy="376887"/>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70" name="Straight Connector 69"/>
          <p:cNvCxnSpPr>
            <a:stCxn id="3" idx="1"/>
            <a:endCxn id="3" idx="1"/>
          </p:cNvCxnSpPr>
          <p:nvPr/>
        </p:nvCxnSpPr>
        <p:spPr>
          <a:xfrm rot="10800000">
            <a:off x="105510" y="877233"/>
            <a:ext cx="2382" cy="2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0" y="892834"/>
            <a:ext cx="18288000" cy="1035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84132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ngtree-business-ppt-light-effect-blue-simple-image_793253 (1).jpg"/>
          <p:cNvPicPr>
            <a:picLocks noChangeAspect="1"/>
          </p:cNvPicPr>
          <p:nvPr/>
        </p:nvPicPr>
        <p:blipFill>
          <a:blip r:embed="rId3"/>
          <a:stretch>
            <a:fillRect/>
          </a:stretch>
        </p:blipFill>
        <p:spPr>
          <a:xfrm>
            <a:off x="0" y="0"/>
            <a:ext cx="18288000" cy="10287000"/>
          </a:xfrm>
          <a:prstGeom prst="rect">
            <a:avLst/>
          </a:prstGeom>
        </p:spPr>
      </p:pic>
      <p:sp>
        <p:nvSpPr>
          <p:cNvPr id="61" name="Title 1">
            <a:extLst>
              <a:ext uri="{FF2B5EF4-FFF2-40B4-BE49-F238E27FC236}">
                <a16:creationId xmlns:a16="http://schemas.microsoft.com/office/drawing/2014/main" xmlns="" id="{B12B1524-408B-EFE9-8AE2-17AF47CB6FCA}"/>
              </a:ext>
            </a:extLst>
          </p:cNvPr>
          <p:cNvSpPr txBox="1">
            <a:spLocks/>
          </p:cNvSpPr>
          <p:nvPr/>
        </p:nvSpPr>
        <p:spPr>
          <a:xfrm>
            <a:off x="-3092341" y="5162173"/>
            <a:ext cx="18288000" cy="15221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endParaRPr lang="en-US" dirty="0"/>
          </a:p>
        </p:txBody>
      </p:sp>
      <p:sp>
        <p:nvSpPr>
          <p:cNvPr id="3" name="Title 1">
            <a:extLst>
              <a:ext uri="{FF2B5EF4-FFF2-40B4-BE49-F238E27FC236}">
                <a16:creationId xmlns:a16="http://schemas.microsoft.com/office/drawing/2014/main" xmlns="" id="{6B0CE19D-80A8-6464-C1EE-B418ED355CEA}"/>
              </a:ext>
            </a:extLst>
          </p:cNvPr>
          <p:cNvSpPr txBox="1">
            <a:spLocks/>
          </p:cNvSpPr>
          <p:nvPr/>
        </p:nvSpPr>
        <p:spPr>
          <a:xfrm>
            <a:off x="105510" y="284671"/>
            <a:ext cx="15628620" cy="135363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 Progress</a:t>
            </a:r>
          </a:p>
        </p:txBody>
      </p:sp>
      <p:sp>
        <p:nvSpPr>
          <p:cNvPr id="4" name="Rectangle 3">
            <a:extLst>
              <a:ext uri="{FF2B5EF4-FFF2-40B4-BE49-F238E27FC236}">
                <a16:creationId xmlns:a16="http://schemas.microsoft.com/office/drawing/2014/main" xmlns="" id="{890509E1-B9A1-474A-1368-C5E417E5988A}"/>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xmlns="" id="{E720B841-5DDF-553C-CABB-F2C944B37897}"/>
              </a:ext>
            </a:extLst>
          </p:cNvPr>
          <p:cNvSpPr txBox="1"/>
          <p:nvPr/>
        </p:nvSpPr>
        <p:spPr>
          <a:xfrm>
            <a:off x="507999" y="9001042"/>
            <a:ext cx="16163403" cy="600165"/>
          </a:xfrm>
          <a:prstGeom prst="rect">
            <a:avLst/>
          </a:prstGeom>
          <a:solidFill>
            <a:schemeClr val="accent4">
              <a:lumMod val="20000"/>
              <a:lumOff val="80000"/>
            </a:schemeClr>
          </a:solidFill>
        </p:spPr>
        <p:txBody>
          <a:bodyPr wrap="square" rtlCol="0">
            <a:spAutoFit/>
          </a:bodyPr>
          <a:lstStyle/>
          <a:p>
            <a:pPr algn="ctr"/>
            <a:r>
              <a:rPr lang="en-US" sz="3000" dirty="0"/>
              <a:t>MW of FEFET is limited by the coercive field (</a:t>
            </a:r>
            <a:r>
              <a:rPr lang="en-US" sz="3000" dirty="0" err="1"/>
              <a:t>E</a:t>
            </a:r>
            <a:r>
              <a:rPr lang="en-US" sz="3000" baseline="-25000" dirty="0" err="1"/>
              <a:t>c</a:t>
            </a:r>
            <a:r>
              <a:rPr lang="en-US" sz="3000" dirty="0"/>
              <a:t>) and the thickness (</a:t>
            </a:r>
            <a:r>
              <a:rPr lang="en-US" sz="3000" dirty="0" err="1"/>
              <a:t>t</a:t>
            </a:r>
            <a:r>
              <a:rPr lang="en-US" sz="3000" baseline="-25000" dirty="0" err="1"/>
              <a:t>f</a:t>
            </a:r>
            <a:r>
              <a:rPr lang="en-US" sz="3000" dirty="0"/>
              <a:t>) of the FE layer</a:t>
            </a:r>
          </a:p>
        </p:txBody>
      </p:sp>
      <p:sp>
        <p:nvSpPr>
          <p:cNvPr id="5" name="Slide Number Placeholder 3">
            <a:extLst>
              <a:ext uri="{FF2B5EF4-FFF2-40B4-BE49-F238E27FC236}">
                <a16:creationId xmlns:a16="http://schemas.microsoft.com/office/drawing/2014/main" xmlns="" id="{47A47DD3-7C33-982E-F1A8-F85AF7EECB5D}"/>
              </a:ext>
            </a:extLst>
          </p:cNvPr>
          <p:cNvSpPr>
            <a:spLocks noGrp="1"/>
          </p:cNvSpPr>
          <p:nvPr>
            <p:ph type="sldNum" sz="quarter" idx="12"/>
          </p:nvPr>
        </p:nvSpPr>
        <p:spPr>
          <a:xfrm>
            <a:off x="13601700" y="8717758"/>
            <a:ext cx="4114800" cy="547687"/>
          </a:xfrm>
        </p:spPr>
        <p:txBody>
          <a:bodyPr/>
          <a:lstStyle/>
          <a:p>
            <a:fld id="{C8929560-36A5-4E5C-AD05-6B0C43E6C7A1}" type="slidenum">
              <a:rPr lang="en-US"/>
              <a:pPr/>
              <a:t>16</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xmlns="" val="2384066291"/>
              </p:ext>
            </p:extLst>
          </p:nvPr>
        </p:nvGraphicFramePr>
        <p:xfrm>
          <a:off x="1231900" y="1542504"/>
          <a:ext cx="15925799" cy="3444873"/>
        </p:xfrm>
        <a:graphic>
          <a:graphicData uri="http://schemas.openxmlformats.org/drawingml/2006/table">
            <a:tbl>
              <a:tblPr firstRow="1" bandRow="1">
                <a:tableStyleId>{9D7B26C5-4107-4FEC-AEDC-1716B250A1EF}</a:tableStyleId>
              </a:tblPr>
              <a:tblGrid>
                <a:gridCol w="3218338">
                  <a:extLst>
                    <a:ext uri="{9D8B030D-6E8A-4147-A177-3AD203B41FA5}">
                      <a16:colId xmlns:a16="http://schemas.microsoft.com/office/drawing/2014/main" xmlns="" val="20000"/>
                    </a:ext>
                  </a:extLst>
                </a:gridCol>
                <a:gridCol w="7398861">
                  <a:extLst>
                    <a:ext uri="{9D8B030D-6E8A-4147-A177-3AD203B41FA5}">
                      <a16:colId xmlns:a16="http://schemas.microsoft.com/office/drawing/2014/main" xmlns="" val="20001"/>
                    </a:ext>
                  </a:extLst>
                </a:gridCol>
                <a:gridCol w="5308600">
                  <a:extLst>
                    <a:ext uri="{9D8B030D-6E8A-4147-A177-3AD203B41FA5}">
                      <a16:colId xmlns:a16="http://schemas.microsoft.com/office/drawing/2014/main" xmlns="" val="20002"/>
                    </a:ext>
                  </a:extLst>
                </a:gridCol>
              </a:tblGrid>
              <a:tr h="793113">
                <a:tc>
                  <a:txBody>
                    <a:bodyPr/>
                    <a:lstStyle/>
                    <a:p>
                      <a:pPr algn="ctr"/>
                      <a:r>
                        <a:rPr lang="en-US" dirty="0"/>
                        <a:t>Timeline</a:t>
                      </a:r>
                      <a:endParaRPr lang="en-IN" dirty="0"/>
                    </a:p>
                  </a:txBody>
                  <a:tcPr/>
                </a:tc>
                <a:tc>
                  <a:txBody>
                    <a:bodyPr/>
                    <a:lstStyle/>
                    <a:p>
                      <a:pPr algn="ctr"/>
                      <a:r>
                        <a:rPr lang="en-US" dirty="0"/>
                        <a:t>Task</a:t>
                      </a:r>
                      <a:endParaRPr lang="en-IN" dirty="0"/>
                    </a:p>
                  </a:txBody>
                  <a:tcPr/>
                </a:tc>
                <a:tc>
                  <a:txBody>
                    <a:bodyPr/>
                    <a:lstStyle/>
                    <a:p>
                      <a:pPr algn="ctr"/>
                      <a:r>
                        <a:rPr lang="en-US" dirty="0"/>
                        <a:t>Progress</a:t>
                      </a:r>
                      <a:endParaRPr lang="en-IN" dirty="0"/>
                    </a:p>
                  </a:txBody>
                  <a:tcPr/>
                </a:tc>
                <a:extLst>
                  <a:ext uri="{0D108BD9-81ED-4DB2-BD59-A6C34878D82A}">
                    <a16:rowId xmlns:a16="http://schemas.microsoft.com/office/drawing/2014/main" xmlns="" val="10000"/>
                  </a:ext>
                </a:extLst>
              </a:tr>
              <a:tr h="793113">
                <a:tc>
                  <a:txBody>
                    <a:bodyPr/>
                    <a:lstStyle/>
                    <a:p>
                      <a:pPr algn="ctr"/>
                      <a:r>
                        <a:rPr lang="en-US" dirty="0"/>
                        <a:t>1 </a:t>
                      </a:r>
                      <a:r>
                        <a:rPr lang="en-US" dirty="0" err="1"/>
                        <a:t>st</a:t>
                      </a:r>
                      <a:r>
                        <a:rPr lang="en-US" dirty="0"/>
                        <a:t> July-30 </a:t>
                      </a:r>
                      <a:r>
                        <a:rPr lang="en-US" dirty="0" err="1"/>
                        <a:t>th</a:t>
                      </a:r>
                      <a:r>
                        <a:rPr lang="en-US" dirty="0"/>
                        <a:t> August</a:t>
                      </a:r>
                      <a:endParaRPr lang="en-IN" dirty="0"/>
                    </a:p>
                  </a:txBody>
                  <a:tcPr/>
                </a:tc>
                <a:tc>
                  <a:txBody>
                    <a:bodyPr/>
                    <a:lstStyle/>
                    <a:p>
                      <a:pPr algn="ctr"/>
                      <a:r>
                        <a:rPr lang="en-US" dirty="0"/>
                        <a:t>Study of MOS</a:t>
                      </a:r>
                      <a:r>
                        <a:rPr lang="en-US" baseline="0" dirty="0"/>
                        <a:t> device physics </a:t>
                      </a:r>
                    </a:p>
                    <a:p>
                      <a:pPr algn="ctr"/>
                      <a:r>
                        <a:rPr lang="en-US" dirty="0"/>
                        <a:t>Literature</a:t>
                      </a:r>
                      <a:r>
                        <a:rPr lang="en-US" baseline="0" dirty="0"/>
                        <a:t> Review and Basic Understanding of Ferroelectric</a:t>
                      </a:r>
                      <a:endParaRPr lang="en-IN" dirty="0"/>
                    </a:p>
                  </a:txBody>
                  <a:tcPr/>
                </a:tc>
                <a:tc>
                  <a:txBody>
                    <a:bodyPr/>
                    <a:lstStyle/>
                    <a:p>
                      <a:pPr algn="ctr"/>
                      <a:r>
                        <a:rPr lang="en-US" dirty="0"/>
                        <a:t>Basic</a:t>
                      </a:r>
                      <a:r>
                        <a:rPr lang="en-US" baseline="0" dirty="0"/>
                        <a:t> understanding of ferroelectricity, MOS Device Physics</a:t>
                      </a:r>
                      <a:endParaRPr lang="en-IN" dirty="0"/>
                    </a:p>
                  </a:txBody>
                  <a:tcPr/>
                </a:tc>
                <a:extLst>
                  <a:ext uri="{0D108BD9-81ED-4DB2-BD59-A6C34878D82A}">
                    <a16:rowId xmlns:a16="http://schemas.microsoft.com/office/drawing/2014/main" xmlns="" val="10001"/>
                  </a:ext>
                </a:extLst>
              </a:tr>
              <a:tr h="793113">
                <a:tc>
                  <a:txBody>
                    <a:bodyPr/>
                    <a:lstStyle/>
                    <a:p>
                      <a:pPr algn="ctr"/>
                      <a:r>
                        <a:rPr lang="en-US" dirty="0"/>
                        <a:t>1</a:t>
                      </a:r>
                      <a:r>
                        <a:rPr lang="en-US" baseline="30000" dirty="0"/>
                        <a:t>st</a:t>
                      </a:r>
                      <a:r>
                        <a:rPr lang="en-US" dirty="0"/>
                        <a:t> September</a:t>
                      </a:r>
                      <a:r>
                        <a:rPr lang="en-US" baseline="0" dirty="0"/>
                        <a:t>-Present</a:t>
                      </a:r>
                      <a:endParaRPr lang="en-IN" dirty="0"/>
                    </a:p>
                  </a:txBody>
                  <a:tcPr/>
                </a:tc>
                <a:tc>
                  <a:txBody>
                    <a:bodyPr/>
                    <a:lstStyle/>
                    <a:p>
                      <a:pPr algn="ctr"/>
                      <a:r>
                        <a:rPr lang="en-US" dirty="0"/>
                        <a:t>Literature</a:t>
                      </a:r>
                      <a:r>
                        <a:rPr lang="en-US" baseline="0" dirty="0"/>
                        <a:t> Review on the MW limiting factors of FEFET</a:t>
                      </a:r>
                    </a:p>
                    <a:p>
                      <a:pPr algn="ctr"/>
                      <a:r>
                        <a:rPr lang="en-US" baseline="0" dirty="0"/>
                        <a:t>Basic TCAD modelling of MOSFET</a:t>
                      </a:r>
                      <a:endParaRPr lang="en-IN" dirty="0"/>
                    </a:p>
                  </a:txBody>
                  <a:tcPr/>
                </a:tc>
                <a:tc>
                  <a:txBody>
                    <a:bodyPr/>
                    <a:lstStyle/>
                    <a:p>
                      <a:pPr algn="ctr"/>
                      <a:endParaRPr lang="en-IN" dirty="0"/>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xmlns="" val="169125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pngtree-business-ppt-light-effect-blue-simple-image_793253 (1).jpg"/>
          <p:cNvPicPr>
            <a:picLocks noChangeAspect="1"/>
          </p:cNvPicPr>
          <p:nvPr/>
        </p:nvPicPr>
        <p:blipFill>
          <a:blip r:embed="rId2"/>
          <a:stretch>
            <a:fillRect/>
          </a:stretch>
        </p:blipFill>
        <p:spPr>
          <a:xfrm>
            <a:off x="0" y="0"/>
            <a:ext cx="18287999" cy="10287000"/>
          </a:xfrm>
          <a:prstGeom prst="rect">
            <a:avLst/>
          </a:prstGeom>
        </p:spPr>
      </p:pic>
      <p:sp>
        <p:nvSpPr>
          <p:cNvPr id="3" name="TextBox 2"/>
          <p:cNvSpPr txBox="1"/>
          <p:nvPr/>
        </p:nvSpPr>
        <p:spPr>
          <a:xfrm>
            <a:off x="310552" y="375247"/>
            <a:ext cx="12693768" cy="877162"/>
          </a:xfrm>
          <a:prstGeom prst="rect">
            <a:avLst/>
          </a:prstGeom>
          <a:noFill/>
        </p:spPr>
        <p:txBody>
          <a:bodyPr wrap="square" rtlCol="0">
            <a:spAutoFit/>
          </a:bodyPr>
          <a:lstStyle/>
          <a:p>
            <a:r>
              <a:rPr lang="en-IN" sz="4800" b="1" dirty="0">
                <a:latin typeface="Tahoma" pitchFamily="34" charset="0"/>
                <a:ea typeface="Tahoma" pitchFamily="34" charset="0"/>
                <a:cs typeface="Tahoma" pitchFamily="34" charset="0"/>
              </a:rPr>
              <a:t> Methodology</a:t>
            </a:r>
            <a:endParaRPr lang="en-US" sz="4800" b="1" dirty="0">
              <a:latin typeface="Tahoma" pitchFamily="34" charset="0"/>
              <a:ea typeface="Tahoma" pitchFamily="34" charset="0"/>
              <a:cs typeface="Tahoma" pitchFamily="34" charset="0"/>
            </a:endParaRPr>
          </a:p>
        </p:txBody>
      </p:sp>
      <p:cxnSp>
        <p:nvCxnSpPr>
          <p:cNvPr id="9" name="Straight Connector 8"/>
          <p:cNvCxnSpPr/>
          <p:nvPr/>
        </p:nvCxnSpPr>
        <p:spPr>
          <a:xfrm flipV="1">
            <a:off x="310551" y="1306902"/>
            <a:ext cx="17740222" cy="9057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759789" y="1656270"/>
            <a:ext cx="5848708" cy="2769079"/>
          </a:xfrm>
          <a:prstGeom prst="roundRect">
            <a:avLst/>
          </a:prstGeom>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IN" sz="3000" b="1" dirty="0">
                <a:solidFill>
                  <a:schemeClr val="tx1"/>
                </a:solidFill>
                <a:latin typeface="Tahoma" pitchFamily="34" charset="0"/>
                <a:ea typeface="Tahoma" pitchFamily="34" charset="0"/>
                <a:cs typeface="Tahoma" pitchFamily="34" charset="0"/>
              </a:rPr>
              <a:t>Modelling of MOSFET</a:t>
            </a:r>
            <a:endParaRPr lang="en-US" sz="3000" b="1" dirty="0">
              <a:solidFill>
                <a:schemeClr val="tx1"/>
              </a:solidFill>
              <a:latin typeface="Tahoma" pitchFamily="34" charset="0"/>
              <a:ea typeface="Tahoma" pitchFamily="34" charset="0"/>
              <a:cs typeface="Tahoma" pitchFamily="34" charset="0"/>
            </a:endParaRPr>
          </a:p>
        </p:txBody>
      </p:sp>
      <p:sp>
        <p:nvSpPr>
          <p:cNvPr id="13" name="Rounded Rectangle 12"/>
          <p:cNvSpPr/>
          <p:nvPr/>
        </p:nvSpPr>
        <p:spPr>
          <a:xfrm>
            <a:off x="1755474" y="5727937"/>
            <a:ext cx="5848708" cy="27690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tx1"/>
                </a:solidFill>
                <a:latin typeface="Tahoma" pitchFamily="34" charset="0"/>
                <a:ea typeface="Tahoma" pitchFamily="34" charset="0"/>
                <a:cs typeface="Tahoma" pitchFamily="34" charset="0"/>
              </a:rPr>
              <a:t>Practical FEFET</a:t>
            </a:r>
            <a:endParaRPr lang="en-US" sz="3000" b="1" dirty="0">
              <a:solidFill>
                <a:schemeClr val="tx1"/>
              </a:solidFill>
              <a:latin typeface="Tahoma" pitchFamily="34" charset="0"/>
              <a:ea typeface="Tahoma" pitchFamily="34" charset="0"/>
              <a:cs typeface="Tahoma" pitchFamily="34" charset="0"/>
            </a:endParaRPr>
          </a:p>
        </p:txBody>
      </p:sp>
      <p:sp>
        <p:nvSpPr>
          <p:cNvPr id="14" name="Rounded Rectangle 13"/>
          <p:cNvSpPr/>
          <p:nvPr/>
        </p:nvSpPr>
        <p:spPr>
          <a:xfrm>
            <a:off x="9980772" y="5684806"/>
            <a:ext cx="5848708" cy="2769079"/>
          </a:xfrm>
          <a:prstGeom prst="roundRect">
            <a:avLst/>
          </a:prstGeom>
          <a:solidFill>
            <a:schemeClr val="accent1">
              <a:lumMod val="60000"/>
              <a:lumOff val="4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tx1"/>
                </a:solidFill>
                <a:latin typeface="Tahoma" pitchFamily="34" charset="0"/>
                <a:ea typeface="Tahoma" pitchFamily="34" charset="0"/>
                <a:cs typeface="Tahoma" pitchFamily="34" charset="0"/>
              </a:rPr>
              <a:t>Modelling of Ideal FEFET &amp; correlate Memory Window (</a:t>
            </a:r>
            <a:r>
              <a:rPr lang="en-IN" sz="3000" b="1" dirty="0" smtClean="0">
                <a:solidFill>
                  <a:schemeClr val="tx1"/>
                </a:solidFill>
                <a:latin typeface="Tahoma" pitchFamily="34" charset="0"/>
                <a:ea typeface="Tahoma" pitchFamily="34" charset="0"/>
                <a:cs typeface="Tahoma" pitchFamily="34" charset="0"/>
              </a:rPr>
              <a:t>MW</a:t>
            </a:r>
            <a:r>
              <a:rPr lang="en-IN" sz="3000" b="1" dirty="0">
                <a:solidFill>
                  <a:schemeClr val="tx1"/>
                </a:solidFill>
                <a:latin typeface="Tahoma" pitchFamily="34" charset="0"/>
                <a:ea typeface="Tahoma" pitchFamily="34" charset="0"/>
                <a:cs typeface="Tahoma" pitchFamily="34" charset="0"/>
              </a:rPr>
              <a:t>)</a:t>
            </a:r>
            <a:endParaRPr lang="en-US" dirty="0">
              <a:solidFill>
                <a:schemeClr val="tx1"/>
              </a:solidFill>
            </a:endParaRPr>
          </a:p>
        </p:txBody>
      </p:sp>
      <p:sp>
        <p:nvSpPr>
          <p:cNvPr id="15" name="Rounded Rectangle 14"/>
          <p:cNvSpPr/>
          <p:nvPr/>
        </p:nvSpPr>
        <p:spPr>
          <a:xfrm>
            <a:off x="9937632" y="1604511"/>
            <a:ext cx="5848708" cy="276907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000" b="1" dirty="0">
                <a:solidFill>
                  <a:schemeClr val="tx1"/>
                </a:solidFill>
                <a:latin typeface="Tahoma" pitchFamily="34" charset="0"/>
                <a:ea typeface="Tahoma" pitchFamily="34" charset="0"/>
                <a:cs typeface="Tahoma" pitchFamily="34" charset="0"/>
              </a:rPr>
              <a:t>MOSFET with Fixed Charge</a:t>
            </a:r>
            <a:endParaRPr lang="en-US" sz="3000" b="1" dirty="0">
              <a:solidFill>
                <a:schemeClr val="tx1"/>
              </a:solidFill>
              <a:latin typeface="Tahoma" pitchFamily="34" charset="0"/>
              <a:ea typeface="Tahoma" pitchFamily="34" charset="0"/>
              <a:cs typeface="Tahoma" pitchFamily="34" charset="0"/>
            </a:endParaRPr>
          </a:p>
        </p:txBody>
      </p:sp>
      <p:sp>
        <p:nvSpPr>
          <p:cNvPr id="16" name="Right Arrow 15"/>
          <p:cNvSpPr/>
          <p:nvPr/>
        </p:nvSpPr>
        <p:spPr>
          <a:xfrm>
            <a:off x="7919049" y="2769079"/>
            <a:ext cx="1798606" cy="879894"/>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5400000">
            <a:off x="12376752" y="4574160"/>
            <a:ext cx="1078300" cy="910083"/>
          </a:xfrm>
          <a:prstGeom prst="rightArrow">
            <a:avLst/>
          </a:prstGeom>
          <a:solidFill>
            <a:schemeClr val="bg1"/>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7802592" y="6715662"/>
            <a:ext cx="1798608" cy="905772"/>
          </a:xfrm>
          <a:prstGeom prst="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pngtree-business-ppt-light-effect-blue-simple-image_793253 (1).jpg"/>
          <p:cNvPicPr>
            <a:picLocks noChangeAspect="1"/>
          </p:cNvPicPr>
          <p:nvPr/>
        </p:nvPicPr>
        <p:blipFill>
          <a:blip r:embed="rId3"/>
          <a:stretch>
            <a:fillRect/>
          </a:stretch>
        </p:blipFill>
        <p:spPr>
          <a:xfrm>
            <a:off x="0" y="0"/>
            <a:ext cx="18287999" cy="10287000"/>
          </a:xfrm>
          <a:prstGeom prst="rect">
            <a:avLst/>
          </a:prstGeom>
        </p:spPr>
      </p:pic>
      <p:sp>
        <p:nvSpPr>
          <p:cNvPr id="3" name="Title 1">
            <a:extLst>
              <a:ext uri="{FF2B5EF4-FFF2-40B4-BE49-F238E27FC236}">
                <a16:creationId xmlns:a16="http://schemas.microsoft.com/office/drawing/2014/main" xmlns="" id="{6B0CE19D-80A8-6464-C1EE-B418ED355CEA}"/>
              </a:ext>
            </a:extLst>
          </p:cNvPr>
          <p:cNvSpPr txBox="1">
            <a:spLocks/>
          </p:cNvSpPr>
          <p:nvPr/>
        </p:nvSpPr>
        <p:spPr>
          <a:xfrm>
            <a:off x="105510" y="11616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TCAD Modelling of a MOSFET (Structure)</a:t>
            </a:r>
          </a:p>
        </p:txBody>
      </p:sp>
      <p:sp>
        <p:nvSpPr>
          <p:cNvPr id="4" name="Rectangle 3">
            <a:extLst>
              <a:ext uri="{FF2B5EF4-FFF2-40B4-BE49-F238E27FC236}">
                <a16:creationId xmlns:a16="http://schemas.microsoft.com/office/drawing/2014/main" xmlns="" id="{890509E1-B9A1-474A-1368-C5E417E5988A}"/>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xmlns="" id="{E720B841-5DDF-553C-CABB-F2C944B37897}"/>
              </a:ext>
            </a:extLst>
          </p:cNvPr>
          <p:cNvSpPr txBox="1"/>
          <p:nvPr/>
        </p:nvSpPr>
        <p:spPr>
          <a:xfrm>
            <a:off x="507999" y="9001042"/>
            <a:ext cx="16163403" cy="600165"/>
          </a:xfrm>
          <a:prstGeom prst="rect">
            <a:avLst/>
          </a:prstGeom>
          <a:solidFill>
            <a:schemeClr val="accent4">
              <a:lumMod val="20000"/>
              <a:lumOff val="80000"/>
            </a:schemeClr>
          </a:solidFill>
        </p:spPr>
        <p:txBody>
          <a:bodyPr wrap="square" rtlCol="0">
            <a:spAutoFit/>
          </a:bodyPr>
          <a:lstStyle/>
          <a:p>
            <a:pPr algn="ctr"/>
            <a:r>
              <a:rPr lang="en-US" sz="3000" dirty="0"/>
              <a:t>MW of FEFET is limited by the coercive field (</a:t>
            </a:r>
            <a:r>
              <a:rPr lang="en-US" sz="3000" dirty="0" err="1"/>
              <a:t>E</a:t>
            </a:r>
            <a:r>
              <a:rPr lang="en-US" sz="3000" baseline="-25000" dirty="0" err="1"/>
              <a:t>c</a:t>
            </a:r>
            <a:r>
              <a:rPr lang="en-US" sz="3000" dirty="0"/>
              <a:t>) and the thickness (</a:t>
            </a:r>
            <a:r>
              <a:rPr lang="en-US" sz="3000" dirty="0" err="1"/>
              <a:t>t</a:t>
            </a:r>
            <a:r>
              <a:rPr lang="en-US" sz="3000" baseline="-25000" dirty="0" err="1"/>
              <a:t>f</a:t>
            </a:r>
            <a:r>
              <a:rPr lang="en-US" sz="3000" dirty="0"/>
              <a:t>) of the FE layer</a:t>
            </a:r>
          </a:p>
        </p:txBody>
      </p:sp>
      <p:sp>
        <p:nvSpPr>
          <p:cNvPr id="5" name="Slide Number Placeholder 3">
            <a:extLst>
              <a:ext uri="{FF2B5EF4-FFF2-40B4-BE49-F238E27FC236}">
                <a16:creationId xmlns:a16="http://schemas.microsoft.com/office/drawing/2014/main" xmlns="" id="{47A47DD3-7C33-982E-F1A8-F85AF7EECB5D}"/>
              </a:ext>
            </a:extLst>
          </p:cNvPr>
          <p:cNvSpPr>
            <a:spLocks noGrp="1"/>
          </p:cNvSpPr>
          <p:nvPr>
            <p:ph type="sldNum" sz="quarter" idx="12"/>
          </p:nvPr>
        </p:nvSpPr>
        <p:spPr>
          <a:xfrm>
            <a:off x="13601700" y="8717758"/>
            <a:ext cx="4114800" cy="547687"/>
          </a:xfrm>
        </p:spPr>
        <p:txBody>
          <a:bodyPr/>
          <a:lstStyle/>
          <a:p>
            <a:fld id="{C8929560-36A5-4E5C-AD05-6B0C43E6C7A1}" type="slidenum">
              <a:rPr lang="en-US"/>
              <a:pPr/>
              <a:t>18</a:t>
            </a:fld>
            <a:endParaRPr lang="en-US"/>
          </a:p>
        </p:txBody>
      </p:sp>
      <p:pic>
        <p:nvPicPr>
          <p:cNvPr id="7" name="Picture 6">
            <a:extLst>
              <a:ext uri="{FF2B5EF4-FFF2-40B4-BE49-F238E27FC236}">
                <a16:creationId xmlns:a16="http://schemas.microsoft.com/office/drawing/2014/main" xmlns="" id="{1B29699A-1895-00BC-C16C-E4AB5B4696B9}"/>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8429104" y="2227443"/>
            <a:ext cx="9287395" cy="5617759"/>
          </a:xfrm>
          <a:prstGeom prst="rect">
            <a:avLst/>
          </a:prstGeom>
        </p:spPr>
      </p:pic>
      <p:sp>
        <p:nvSpPr>
          <p:cNvPr id="2" name="Rectangle 1"/>
          <p:cNvSpPr/>
          <p:nvPr/>
        </p:nvSpPr>
        <p:spPr>
          <a:xfrm>
            <a:off x="1214382" y="2494167"/>
            <a:ext cx="5500726" cy="18080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214382" y="2500294"/>
            <a:ext cx="1309254" cy="7481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5405854" y="2454060"/>
            <a:ext cx="1309254" cy="7606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2543694" y="1665453"/>
            <a:ext cx="2842948" cy="6857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2543695" y="1746028"/>
            <a:ext cx="2842953" cy="5162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2543695" y="2270196"/>
            <a:ext cx="2842953" cy="2119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Connector 14"/>
          <p:cNvCxnSpPr/>
          <p:nvPr/>
        </p:nvCxnSpPr>
        <p:spPr>
          <a:xfrm flipV="1">
            <a:off x="168214" y="983412"/>
            <a:ext cx="17908438" cy="7763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34042" y="4826478"/>
            <a:ext cx="5318184" cy="415498"/>
          </a:xfrm>
          <a:prstGeom prst="rect">
            <a:avLst/>
          </a:prstGeom>
          <a:noFill/>
        </p:spPr>
        <p:txBody>
          <a:bodyPr wrap="square" rtlCol="0">
            <a:spAutoFit/>
          </a:bodyPr>
          <a:lstStyle/>
          <a:p>
            <a:r>
              <a:rPr lang="en-IN" sz="1800" b="1" dirty="0"/>
              <a:t>Doping concentration(cm ^-3)</a:t>
            </a:r>
            <a:endParaRPr lang="en-US" sz="1800" b="1" dirty="0"/>
          </a:p>
        </p:txBody>
      </p:sp>
      <p:sp>
        <p:nvSpPr>
          <p:cNvPr id="108" name="TextBox 107"/>
          <p:cNvSpPr txBox="1"/>
          <p:nvPr/>
        </p:nvSpPr>
        <p:spPr>
          <a:xfrm>
            <a:off x="1048110" y="10623430"/>
            <a:ext cx="7065033" cy="553998"/>
          </a:xfrm>
          <a:prstGeom prst="rect">
            <a:avLst/>
          </a:prstGeom>
          <a:noFill/>
        </p:spPr>
        <p:txBody>
          <a:bodyPr wrap="square" rtlCol="0">
            <a:spAutoFit/>
          </a:bodyPr>
          <a:lstStyle/>
          <a:p>
            <a:r>
              <a:rPr lang="en-IN" dirty="0"/>
              <a:t>cm ^</a:t>
            </a:r>
            <a:endParaRPr lang="en-US" dirty="0"/>
          </a:p>
        </p:txBody>
      </p:sp>
      <p:sp>
        <p:nvSpPr>
          <p:cNvPr id="109" name="TextBox 108"/>
          <p:cNvSpPr txBox="1"/>
          <p:nvPr/>
        </p:nvSpPr>
        <p:spPr>
          <a:xfrm>
            <a:off x="569343" y="5357004"/>
            <a:ext cx="5175849" cy="415498"/>
          </a:xfrm>
          <a:prstGeom prst="rect">
            <a:avLst/>
          </a:prstGeom>
          <a:noFill/>
        </p:spPr>
        <p:txBody>
          <a:bodyPr wrap="square" rtlCol="0">
            <a:spAutoFit/>
          </a:bodyPr>
          <a:lstStyle/>
          <a:p>
            <a:r>
              <a:rPr lang="en-IN" sz="1800" b="1" dirty="0"/>
              <a:t> </a:t>
            </a:r>
            <a:r>
              <a:rPr lang="en-IN" sz="1800" dirty="0">
                <a:latin typeface="Tahoma" pitchFamily="34" charset="0"/>
                <a:ea typeface="Tahoma" pitchFamily="34" charset="0"/>
                <a:cs typeface="Tahoma" pitchFamily="34" charset="0"/>
              </a:rPr>
              <a:t>Source = Arsenic active concentration 1e+19</a:t>
            </a:r>
            <a:endParaRPr lang="en-US" sz="1800" dirty="0">
              <a:latin typeface="Tahoma" pitchFamily="34" charset="0"/>
              <a:ea typeface="Tahoma" pitchFamily="34" charset="0"/>
              <a:cs typeface="Tahoma" pitchFamily="34" charset="0"/>
            </a:endParaRPr>
          </a:p>
        </p:txBody>
      </p:sp>
      <p:sp>
        <p:nvSpPr>
          <p:cNvPr id="110" name="TextBox 109"/>
          <p:cNvSpPr txBox="1"/>
          <p:nvPr/>
        </p:nvSpPr>
        <p:spPr>
          <a:xfrm>
            <a:off x="517584" y="5926347"/>
            <a:ext cx="5085271" cy="415498"/>
          </a:xfrm>
          <a:prstGeom prst="rect">
            <a:avLst/>
          </a:prstGeom>
          <a:noFill/>
        </p:spPr>
        <p:txBody>
          <a:bodyPr wrap="square" rtlCol="0">
            <a:spAutoFit/>
          </a:bodyPr>
          <a:lstStyle/>
          <a:p>
            <a:r>
              <a:rPr lang="en-IN" sz="1800" dirty="0"/>
              <a:t>  </a:t>
            </a:r>
            <a:r>
              <a:rPr lang="en-IN" sz="1800" dirty="0">
                <a:latin typeface="Tahoma" pitchFamily="34" charset="0"/>
                <a:ea typeface="Tahoma" pitchFamily="34" charset="0"/>
                <a:cs typeface="Tahoma" pitchFamily="34" charset="0"/>
              </a:rPr>
              <a:t>Channel =  Boron active concentration 1e+16</a:t>
            </a:r>
            <a:endParaRPr lang="en-US" sz="1800" dirty="0">
              <a:latin typeface="Tahoma" pitchFamily="34" charset="0"/>
              <a:ea typeface="Tahoma" pitchFamily="34" charset="0"/>
              <a:cs typeface="Tahoma" pitchFamily="34" charset="0"/>
            </a:endParaRPr>
          </a:p>
        </p:txBody>
      </p:sp>
      <p:sp>
        <p:nvSpPr>
          <p:cNvPr id="111" name="TextBox 110"/>
          <p:cNvSpPr txBox="1"/>
          <p:nvPr/>
        </p:nvSpPr>
        <p:spPr>
          <a:xfrm>
            <a:off x="543463" y="6443934"/>
            <a:ext cx="5175849" cy="692497"/>
          </a:xfrm>
          <a:prstGeom prst="rect">
            <a:avLst/>
          </a:prstGeom>
          <a:noFill/>
        </p:spPr>
        <p:txBody>
          <a:bodyPr wrap="square" rtlCol="0">
            <a:spAutoFit/>
          </a:bodyPr>
          <a:lstStyle/>
          <a:p>
            <a:r>
              <a:rPr lang="en-IN" sz="1800" dirty="0"/>
              <a:t> </a:t>
            </a:r>
            <a:r>
              <a:rPr lang="en-IN" sz="1800" dirty="0">
                <a:latin typeface="Tahoma" pitchFamily="34" charset="0"/>
                <a:ea typeface="Tahoma" pitchFamily="34" charset="0"/>
                <a:cs typeface="Tahoma" pitchFamily="34" charset="0"/>
              </a:rPr>
              <a:t>Drain</a:t>
            </a:r>
            <a:r>
              <a:rPr lang="en-IN" sz="1800" dirty="0"/>
              <a:t> </a:t>
            </a:r>
            <a:r>
              <a:rPr lang="en-IN" sz="1800" dirty="0">
                <a:latin typeface="Tahoma" pitchFamily="34" charset="0"/>
                <a:ea typeface="Tahoma" pitchFamily="34" charset="0"/>
                <a:cs typeface="Tahoma" pitchFamily="34" charset="0"/>
              </a:rPr>
              <a:t>= Arsenic active concentration 1e+19</a:t>
            </a:r>
            <a:endParaRPr lang="en-US" sz="1800" dirty="0">
              <a:latin typeface="Tahoma" pitchFamily="34" charset="0"/>
              <a:ea typeface="Tahoma" pitchFamily="34" charset="0"/>
              <a:cs typeface="Tahoma" pitchFamily="34" charset="0"/>
            </a:endParaRPr>
          </a:p>
          <a:p>
            <a:r>
              <a:rPr lang="en-IN" sz="1800" dirty="0"/>
              <a:t>  </a:t>
            </a:r>
            <a:endParaRPr lang="en-US" sz="1800" dirty="0"/>
          </a:p>
        </p:txBody>
      </p:sp>
      <p:sp>
        <p:nvSpPr>
          <p:cNvPr id="112" name="TextBox 111"/>
          <p:cNvSpPr txBox="1"/>
          <p:nvPr/>
        </p:nvSpPr>
        <p:spPr>
          <a:xfrm>
            <a:off x="608163" y="6948577"/>
            <a:ext cx="6042802" cy="415498"/>
          </a:xfrm>
          <a:prstGeom prst="rect">
            <a:avLst/>
          </a:prstGeom>
          <a:noFill/>
        </p:spPr>
        <p:txBody>
          <a:bodyPr wrap="square" rtlCol="0">
            <a:spAutoFit/>
          </a:bodyPr>
          <a:lstStyle/>
          <a:p>
            <a:r>
              <a:rPr lang="en-IN" sz="1800" dirty="0">
                <a:latin typeface="Tahoma" pitchFamily="34" charset="0"/>
                <a:ea typeface="Tahoma" pitchFamily="34" charset="0"/>
                <a:cs typeface="Tahoma" pitchFamily="34" charset="0"/>
              </a:rPr>
              <a:t>Body(substrate) = Boron active concentration 1e+16 </a:t>
            </a:r>
            <a:endParaRPr lang="en-US" sz="1800" dirty="0">
              <a:latin typeface="Tahoma" pitchFamily="34" charset="0"/>
              <a:ea typeface="Tahoma" pitchFamily="34" charset="0"/>
              <a:cs typeface="Tahoma" pitchFamily="34" charset="0"/>
            </a:endParaRPr>
          </a:p>
        </p:txBody>
      </p:sp>
      <p:sp>
        <p:nvSpPr>
          <p:cNvPr id="20" name="Rectangle 19"/>
          <p:cNvSpPr/>
          <p:nvPr/>
        </p:nvSpPr>
        <p:spPr>
          <a:xfrm flipV="1">
            <a:off x="1214382" y="2454575"/>
            <a:ext cx="1285884"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5429224" y="2428856"/>
            <a:ext cx="1285884"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214382" y="4286244"/>
            <a:ext cx="5500726"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831367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pngtree-business-ppt-light-effect-blue-simple-image_793253 (1).jpg"/>
          <p:cNvPicPr>
            <a:picLocks noChangeAspect="1"/>
          </p:cNvPicPr>
          <p:nvPr/>
        </p:nvPicPr>
        <p:blipFill>
          <a:blip r:embed="rId3"/>
          <a:stretch>
            <a:fillRect/>
          </a:stretch>
        </p:blipFill>
        <p:spPr>
          <a:xfrm>
            <a:off x="1" y="0"/>
            <a:ext cx="18288000" cy="10287000"/>
          </a:xfrm>
          <a:prstGeom prst="rect">
            <a:avLst/>
          </a:prstGeom>
        </p:spPr>
      </p:pic>
      <p:sp>
        <p:nvSpPr>
          <p:cNvPr id="3" name="Title 1">
            <a:extLst>
              <a:ext uri="{FF2B5EF4-FFF2-40B4-BE49-F238E27FC236}">
                <a16:creationId xmlns:a16="http://schemas.microsoft.com/office/drawing/2014/main" xmlns="" id="{6B0CE19D-80A8-6464-C1EE-B418ED355CEA}"/>
              </a:ext>
            </a:extLst>
          </p:cNvPr>
          <p:cNvSpPr txBox="1">
            <a:spLocks/>
          </p:cNvSpPr>
          <p:nvPr/>
        </p:nvSpPr>
        <p:spPr>
          <a:xfrm>
            <a:off x="105510" y="11616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TCAD Modelling of a MOSFET (Id-Vg)</a:t>
            </a:r>
          </a:p>
        </p:txBody>
      </p:sp>
      <p:sp>
        <p:nvSpPr>
          <p:cNvPr id="4" name="Rectangle 3">
            <a:extLst>
              <a:ext uri="{FF2B5EF4-FFF2-40B4-BE49-F238E27FC236}">
                <a16:creationId xmlns:a16="http://schemas.microsoft.com/office/drawing/2014/main" xmlns="" id="{890509E1-B9A1-474A-1368-C5E417E5988A}"/>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xmlns="" id="{E720B841-5DDF-553C-CABB-F2C944B37897}"/>
              </a:ext>
            </a:extLst>
          </p:cNvPr>
          <p:cNvSpPr txBox="1"/>
          <p:nvPr/>
        </p:nvSpPr>
        <p:spPr>
          <a:xfrm>
            <a:off x="507999" y="9001042"/>
            <a:ext cx="16163403" cy="600165"/>
          </a:xfrm>
          <a:prstGeom prst="rect">
            <a:avLst/>
          </a:prstGeom>
          <a:solidFill>
            <a:schemeClr val="accent4">
              <a:lumMod val="20000"/>
              <a:lumOff val="80000"/>
            </a:schemeClr>
          </a:solidFill>
        </p:spPr>
        <p:txBody>
          <a:bodyPr wrap="square" rtlCol="0">
            <a:spAutoFit/>
          </a:bodyPr>
          <a:lstStyle/>
          <a:p>
            <a:pPr algn="ctr"/>
            <a:r>
              <a:rPr lang="en-US" sz="3000" dirty="0"/>
              <a:t>MW of FEFET is limited by the coercive field (</a:t>
            </a:r>
            <a:r>
              <a:rPr lang="en-US" sz="3000" dirty="0" err="1"/>
              <a:t>E</a:t>
            </a:r>
            <a:r>
              <a:rPr lang="en-US" sz="3000" baseline="-25000" dirty="0" err="1"/>
              <a:t>c</a:t>
            </a:r>
            <a:r>
              <a:rPr lang="en-US" sz="3000" dirty="0"/>
              <a:t>) and the thickness (</a:t>
            </a:r>
            <a:r>
              <a:rPr lang="en-US" sz="3000" dirty="0" err="1"/>
              <a:t>t</a:t>
            </a:r>
            <a:r>
              <a:rPr lang="en-US" sz="3000" baseline="-25000" dirty="0" err="1"/>
              <a:t>f</a:t>
            </a:r>
            <a:r>
              <a:rPr lang="en-US" sz="3000" dirty="0"/>
              <a:t>) of the FE layer</a:t>
            </a:r>
          </a:p>
        </p:txBody>
      </p:sp>
      <p:sp>
        <p:nvSpPr>
          <p:cNvPr id="5" name="Slide Number Placeholder 3">
            <a:extLst>
              <a:ext uri="{FF2B5EF4-FFF2-40B4-BE49-F238E27FC236}">
                <a16:creationId xmlns:a16="http://schemas.microsoft.com/office/drawing/2014/main" xmlns="" id="{47A47DD3-7C33-982E-F1A8-F85AF7EECB5D}"/>
              </a:ext>
            </a:extLst>
          </p:cNvPr>
          <p:cNvSpPr>
            <a:spLocks noGrp="1"/>
          </p:cNvSpPr>
          <p:nvPr>
            <p:ph type="sldNum" sz="quarter" idx="12"/>
          </p:nvPr>
        </p:nvSpPr>
        <p:spPr>
          <a:xfrm>
            <a:off x="13601700" y="8717758"/>
            <a:ext cx="4114800" cy="547687"/>
          </a:xfrm>
        </p:spPr>
        <p:txBody>
          <a:bodyPr/>
          <a:lstStyle/>
          <a:p>
            <a:fld id="{C8929560-36A5-4E5C-AD05-6B0C43E6C7A1}" type="slidenum">
              <a:rPr lang="en-US"/>
              <a:pPr/>
              <a:t>19</a:t>
            </a:fld>
            <a:endParaRPr lang="en-US"/>
          </a:p>
        </p:txBody>
      </p:sp>
      <p:pic>
        <p:nvPicPr>
          <p:cNvPr id="8" name="Picture 7"/>
          <p:cNvPicPr>
            <a:picLocks noChangeAspect="1"/>
          </p:cNvPicPr>
          <p:nvPr/>
        </p:nvPicPr>
        <p:blipFill>
          <a:blip r:embed="rId4"/>
          <a:stretch>
            <a:fillRect/>
          </a:stretch>
        </p:blipFill>
        <p:spPr>
          <a:xfrm>
            <a:off x="10677607" y="2892138"/>
            <a:ext cx="6876883" cy="4133446"/>
          </a:xfrm>
          <a:prstGeom prst="rect">
            <a:avLst/>
          </a:prstGeom>
        </p:spPr>
      </p:pic>
      <p:cxnSp>
        <p:nvCxnSpPr>
          <p:cNvPr id="20" name="Straight Connector 19"/>
          <p:cNvCxnSpPr/>
          <p:nvPr/>
        </p:nvCxnSpPr>
        <p:spPr>
          <a:xfrm flipV="1">
            <a:off x="194094" y="1009290"/>
            <a:ext cx="17830800" cy="9057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214382" y="2494167"/>
            <a:ext cx="5500726" cy="180801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214382" y="2500294"/>
            <a:ext cx="1309254" cy="74814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5405854" y="2454060"/>
            <a:ext cx="1309254" cy="76061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p:cNvSpPr/>
          <p:nvPr/>
        </p:nvSpPr>
        <p:spPr>
          <a:xfrm>
            <a:off x="2543694" y="1665453"/>
            <a:ext cx="2842948" cy="68578"/>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2543695" y="1746028"/>
            <a:ext cx="2842953" cy="5162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p:cNvSpPr/>
          <p:nvPr/>
        </p:nvSpPr>
        <p:spPr>
          <a:xfrm>
            <a:off x="2543695" y="2270196"/>
            <a:ext cx="2842953" cy="21197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p:cNvSpPr txBox="1"/>
          <p:nvPr/>
        </p:nvSpPr>
        <p:spPr>
          <a:xfrm>
            <a:off x="634042" y="4826478"/>
            <a:ext cx="5318184" cy="415498"/>
          </a:xfrm>
          <a:prstGeom prst="rect">
            <a:avLst/>
          </a:prstGeom>
          <a:noFill/>
        </p:spPr>
        <p:txBody>
          <a:bodyPr wrap="square" rtlCol="0">
            <a:spAutoFit/>
          </a:bodyPr>
          <a:lstStyle/>
          <a:p>
            <a:r>
              <a:rPr lang="en-IN" sz="1800" b="1" dirty="0"/>
              <a:t>Doping concentration(cm ^-3)</a:t>
            </a:r>
            <a:endParaRPr lang="en-US" sz="1800" b="1" dirty="0"/>
          </a:p>
        </p:txBody>
      </p:sp>
      <p:sp>
        <p:nvSpPr>
          <p:cNvPr id="28" name="TextBox 27"/>
          <p:cNvSpPr txBox="1"/>
          <p:nvPr/>
        </p:nvSpPr>
        <p:spPr>
          <a:xfrm>
            <a:off x="569343" y="5357004"/>
            <a:ext cx="5175849" cy="415498"/>
          </a:xfrm>
          <a:prstGeom prst="rect">
            <a:avLst/>
          </a:prstGeom>
          <a:noFill/>
        </p:spPr>
        <p:txBody>
          <a:bodyPr wrap="square" rtlCol="0">
            <a:spAutoFit/>
          </a:bodyPr>
          <a:lstStyle/>
          <a:p>
            <a:r>
              <a:rPr lang="en-IN" sz="1800" b="1" dirty="0"/>
              <a:t> </a:t>
            </a:r>
            <a:r>
              <a:rPr lang="en-IN" sz="1800" dirty="0">
                <a:latin typeface="Tahoma" pitchFamily="34" charset="0"/>
                <a:ea typeface="Tahoma" pitchFamily="34" charset="0"/>
                <a:cs typeface="Tahoma" pitchFamily="34" charset="0"/>
              </a:rPr>
              <a:t>Source = Arsenic active concentration 1e+19</a:t>
            </a:r>
            <a:endParaRPr lang="en-US" sz="1800" dirty="0">
              <a:latin typeface="Tahoma" pitchFamily="34" charset="0"/>
              <a:ea typeface="Tahoma" pitchFamily="34" charset="0"/>
              <a:cs typeface="Tahoma" pitchFamily="34" charset="0"/>
            </a:endParaRPr>
          </a:p>
        </p:txBody>
      </p:sp>
      <p:sp>
        <p:nvSpPr>
          <p:cNvPr id="29" name="TextBox 28"/>
          <p:cNvSpPr txBox="1"/>
          <p:nvPr/>
        </p:nvSpPr>
        <p:spPr>
          <a:xfrm>
            <a:off x="517584" y="5926347"/>
            <a:ext cx="5085271" cy="415498"/>
          </a:xfrm>
          <a:prstGeom prst="rect">
            <a:avLst/>
          </a:prstGeom>
          <a:noFill/>
        </p:spPr>
        <p:txBody>
          <a:bodyPr wrap="square" rtlCol="0">
            <a:spAutoFit/>
          </a:bodyPr>
          <a:lstStyle/>
          <a:p>
            <a:r>
              <a:rPr lang="en-IN" sz="1800" dirty="0"/>
              <a:t>  </a:t>
            </a:r>
            <a:r>
              <a:rPr lang="en-IN" sz="1800" dirty="0">
                <a:latin typeface="Tahoma" pitchFamily="34" charset="0"/>
                <a:ea typeface="Tahoma" pitchFamily="34" charset="0"/>
                <a:cs typeface="Tahoma" pitchFamily="34" charset="0"/>
              </a:rPr>
              <a:t>Channel =  Boron active concentration 1e+16</a:t>
            </a:r>
            <a:endParaRPr lang="en-US" sz="1800" dirty="0">
              <a:latin typeface="Tahoma" pitchFamily="34" charset="0"/>
              <a:ea typeface="Tahoma" pitchFamily="34" charset="0"/>
              <a:cs typeface="Tahoma" pitchFamily="34" charset="0"/>
            </a:endParaRPr>
          </a:p>
        </p:txBody>
      </p:sp>
      <p:sp>
        <p:nvSpPr>
          <p:cNvPr id="30" name="TextBox 29"/>
          <p:cNvSpPr txBox="1"/>
          <p:nvPr/>
        </p:nvSpPr>
        <p:spPr>
          <a:xfrm>
            <a:off x="543463" y="6443934"/>
            <a:ext cx="5175849" cy="692497"/>
          </a:xfrm>
          <a:prstGeom prst="rect">
            <a:avLst/>
          </a:prstGeom>
          <a:noFill/>
        </p:spPr>
        <p:txBody>
          <a:bodyPr wrap="square" rtlCol="0">
            <a:spAutoFit/>
          </a:bodyPr>
          <a:lstStyle/>
          <a:p>
            <a:r>
              <a:rPr lang="en-IN" sz="1800" dirty="0"/>
              <a:t> </a:t>
            </a:r>
            <a:r>
              <a:rPr lang="en-IN" sz="1800" dirty="0">
                <a:latin typeface="Tahoma" pitchFamily="34" charset="0"/>
                <a:ea typeface="Tahoma" pitchFamily="34" charset="0"/>
                <a:cs typeface="Tahoma" pitchFamily="34" charset="0"/>
              </a:rPr>
              <a:t>Drain</a:t>
            </a:r>
            <a:r>
              <a:rPr lang="en-IN" sz="1800" dirty="0"/>
              <a:t> </a:t>
            </a:r>
            <a:r>
              <a:rPr lang="en-IN" sz="1800" dirty="0">
                <a:latin typeface="Tahoma" pitchFamily="34" charset="0"/>
                <a:ea typeface="Tahoma" pitchFamily="34" charset="0"/>
                <a:cs typeface="Tahoma" pitchFamily="34" charset="0"/>
              </a:rPr>
              <a:t>= Arsenic active concentration 1e+19</a:t>
            </a:r>
            <a:endParaRPr lang="en-US" sz="1800" dirty="0">
              <a:latin typeface="Tahoma" pitchFamily="34" charset="0"/>
              <a:ea typeface="Tahoma" pitchFamily="34" charset="0"/>
              <a:cs typeface="Tahoma" pitchFamily="34" charset="0"/>
            </a:endParaRPr>
          </a:p>
          <a:p>
            <a:r>
              <a:rPr lang="en-IN" sz="1800" dirty="0"/>
              <a:t>  </a:t>
            </a:r>
            <a:endParaRPr lang="en-US" sz="1800" dirty="0"/>
          </a:p>
        </p:txBody>
      </p:sp>
      <p:sp>
        <p:nvSpPr>
          <p:cNvPr id="31" name="TextBox 30"/>
          <p:cNvSpPr txBox="1"/>
          <p:nvPr/>
        </p:nvSpPr>
        <p:spPr>
          <a:xfrm>
            <a:off x="608163" y="6948577"/>
            <a:ext cx="6042802" cy="415498"/>
          </a:xfrm>
          <a:prstGeom prst="rect">
            <a:avLst/>
          </a:prstGeom>
          <a:noFill/>
        </p:spPr>
        <p:txBody>
          <a:bodyPr wrap="square" rtlCol="0">
            <a:spAutoFit/>
          </a:bodyPr>
          <a:lstStyle/>
          <a:p>
            <a:r>
              <a:rPr lang="en-IN" sz="1800" dirty="0">
                <a:latin typeface="Tahoma" pitchFamily="34" charset="0"/>
                <a:ea typeface="Tahoma" pitchFamily="34" charset="0"/>
                <a:cs typeface="Tahoma" pitchFamily="34" charset="0"/>
              </a:rPr>
              <a:t>Body(substrate) = Boron active concentration 1e+16 </a:t>
            </a:r>
            <a:endParaRPr lang="en-US" sz="1800" dirty="0">
              <a:latin typeface="Tahoma" pitchFamily="34" charset="0"/>
              <a:ea typeface="Tahoma" pitchFamily="34" charset="0"/>
              <a:cs typeface="Tahoma" pitchFamily="34" charset="0"/>
            </a:endParaRPr>
          </a:p>
        </p:txBody>
      </p:sp>
      <p:sp>
        <p:nvSpPr>
          <p:cNvPr id="32" name="Rectangle 31"/>
          <p:cNvSpPr/>
          <p:nvPr/>
        </p:nvSpPr>
        <p:spPr>
          <a:xfrm flipV="1">
            <a:off x="1214382" y="2454575"/>
            <a:ext cx="1285884"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p:cNvSpPr/>
          <p:nvPr/>
        </p:nvSpPr>
        <p:spPr>
          <a:xfrm>
            <a:off x="5429224" y="2428856"/>
            <a:ext cx="1285884"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p:cNvSpPr/>
          <p:nvPr/>
        </p:nvSpPr>
        <p:spPr>
          <a:xfrm>
            <a:off x="1214382" y="4286244"/>
            <a:ext cx="5500726" cy="45719"/>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xmlns="" val="3038057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pngtree-business-ppt-light-effect-blue-simple-image_793253 (1).jpg"/>
          <p:cNvPicPr>
            <a:picLocks noChangeAspect="1"/>
          </p:cNvPicPr>
          <p:nvPr/>
        </p:nvPicPr>
        <p:blipFill>
          <a:blip r:embed="rId2"/>
          <a:stretch>
            <a:fillRect/>
          </a:stretch>
        </p:blipFill>
        <p:spPr>
          <a:xfrm>
            <a:off x="0" y="0"/>
            <a:ext cx="18288000" cy="10287000"/>
          </a:xfrm>
          <a:prstGeom prst="rect">
            <a:avLst/>
          </a:prstGeom>
        </p:spPr>
      </p:pic>
      <p:sp>
        <p:nvSpPr>
          <p:cNvPr id="2" name="TextBox 1"/>
          <p:cNvSpPr txBox="1"/>
          <p:nvPr/>
        </p:nvSpPr>
        <p:spPr>
          <a:xfrm>
            <a:off x="1857324" y="857220"/>
            <a:ext cx="11287204" cy="830997"/>
          </a:xfrm>
          <a:prstGeom prst="rect">
            <a:avLst/>
          </a:prstGeom>
          <a:noFill/>
        </p:spPr>
        <p:txBody>
          <a:bodyPr wrap="square" rtlCol="0">
            <a:spAutoFit/>
          </a:bodyPr>
          <a:lstStyle/>
          <a:p>
            <a:r>
              <a:rPr lang="en-IN" sz="4000" dirty="0" smtClean="0"/>
              <a:t>                             </a:t>
            </a:r>
            <a:r>
              <a:rPr lang="en-IN" sz="4800" b="1" dirty="0" smtClean="0">
                <a:latin typeface="Tahoma" pitchFamily="34" charset="0"/>
                <a:ea typeface="Tahoma" pitchFamily="34" charset="0"/>
                <a:cs typeface="Tahoma" pitchFamily="34" charset="0"/>
              </a:rPr>
              <a:t>Table of Contents</a:t>
            </a:r>
            <a:endParaRPr lang="en-US" sz="4000" b="1" dirty="0">
              <a:latin typeface="Tahoma" pitchFamily="34" charset="0"/>
              <a:ea typeface="Tahoma" pitchFamily="34" charset="0"/>
              <a:cs typeface="Tahoma" pitchFamily="34" charset="0"/>
            </a:endParaRPr>
          </a:p>
        </p:txBody>
      </p:sp>
      <p:cxnSp>
        <p:nvCxnSpPr>
          <p:cNvPr id="6" name="Straight Connector 5"/>
          <p:cNvCxnSpPr/>
          <p:nvPr/>
        </p:nvCxnSpPr>
        <p:spPr>
          <a:xfrm>
            <a:off x="285688" y="1714476"/>
            <a:ext cx="17716624" cy="158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786018" y="2425467"/>
            <a:ext cx="8715436" cy="646331"/>
          </a:xfrm>
          <a:prstGeom prst="rect">
            <a:avLst/>
          </a:prstGeom>
          <a:noFill/>
        </p:spPr>
        <p:txBody>
          <a:bodyPr wrap="square" rtlCol="0">
            <a:spAutoFit/>
          </a:bodyPr>
          <a:lstStyle/>
          <a:p>
            <a:r>
              <a:rPr lang="en-IN" sz="3600" b="1" dirty="0" smtClean="0"/>
              <a:t>     1. Introduction</a:t>
            </a:r>
            <a:endParaRPr lang="en-US" sz="3600" b="1" dirty="0"/>
          </a:p>
        </p:txBody>
      </p:sp>
      <p:sp>
        <p:nvSpPr>
          <p:cNvPr id="8" name="TextBox 7"/>
          <p:cNvSpPr txBox="1"/>
          <p:nvPr/>
        </p:nvSpPr>
        <p:spPr>
          <a:xfrm>
            <a:off x="2786018" y="3211285"/>
            <a:ext cx="9001188" cy="646331"/>
          </a:xfrm>
          <a:prstGeom prst="rect">
            <a:avLst/>
          </a:prstGeom>
          <a:noFill/>
        </p:spPr>
        <p:txBody>
          <a:bodyPr wrap="square" rtlCol="0">
            <a:spAutoFit/>
          </a:bodyPr>
          <a:lstStyle/>
          <a:p>
            <a:r>
              <a:rPr lang="en-IN" sz="3600" b="1" dirty="0" smtClean="0"/>
              <a:t>     2. Literature Review</a:t>
            </a:r>
            <a:endParaRPr lang="en-US" sz="3600" b="1" dirty="0"/>
          </a:p>
        </p:txBody>
      </p:sp>
      <p:sp>
        <p:nvSpPr>
          <p:cNvPr id="16" name="TextBox 15"/>
          <p:cNvSpPr txBox="1"/>
          <p:nvPr/>
        </p:nvSpPr>
        <p:spPr>
          <a:xfrm>
            <a:off x="2643142" y="4068541"/>
            <a:ext cx="8858312" cy="646331"/>
          </a:xfrm>
          <a:prstGeom prst="rect">
            <a:avLst/>
          </a:prstGeom>
          <a:noFill/>
        </p:spPr>
        <p:txBody>
          <a:bodyPr wrap="square" rtlCol="0">
            <a:spAutoFit/>
          </a:bodyPr>
          <a:lstStyle/>
          <a:p>
            <a:r>
              <a:rPr lang="en-IN" sz="3600" dirty="0" smtClean="0"/>
              <a:t>      </a:t>
            </a:r>
            <a:r>
              <a:rPr lang="en-IN" sz="3600" b="1" dirty="0" smtClean="0"/>
              <a:t>3</a:t>
            </a:r>
            <a:r>
              <a:rPr lang="en-IN" sz="3600" dirty="0" smtClean="0"/>
              <a:t>. </a:t>
            </a:r>
            <a:r>
              <a:rPr lang="en-IN" sz="3600" b="1" dirty="0" smtClean="0"/>
              <a:t>Problem</a:t>
            </a:r>
            <a:r>
              <a:rPr lang="en-IN" sz="3600" dirty="0" smtClean="0"/>
              <a:t> </a:t>
            </a:r>
            <a:r>
              <a:rPr lang="en-IN" sz="3600" b="1" dirty="0" smtClean="0"/>
              <a:t>Statement</a:t>
            </a:r>
            <a:endParaRPr lang="en-US" sz="3600" b="1" dirty="0"/>
          </a:p>
        </p:txBody>
      </p:sp>
      <p:sp>
        <p:nvSpPr>
          <p:cNvPr id="17" name="TextBox 16"/>
          <p:cNvSpPr txBox="1"/>
          <p:nvPr/>
        </p:nvSpPr>
        <p:spPr>
          <a:xfrm>
            <a:off x="2857456" y="4854359"/>
            <a:ext cx="8858312" cy="646331"/>
          </a:xfrm>
          <a:prstGeom prst="rect">
            <a:avLst/>
          </a:prstGeom>
          <a:noFill/>
        </p:spPr>
        <p:txBody>
          <a:bodyPr wrap="square" rtlCol="0">
            <a:spAutoFit/>
          </a:bodyPr>
          <a:lstStyle/>
          <a:p>
            <a:r>
              <a:rPr lang="en-IN" sz="3600" b="1" dirty="0" smtClean="0"/>
              <a:t>    4. Progress</a:t>
            </a:r>
            <a:endParaRPr lang="en-US" sz="3600" b="1" dirty="0"/>
          </a:p>
        </p:txBody>
      </p:sp>
      <p:sp>
        <p:nvSpPr>
          <p:cNvPr id="20" name="TextBox 19"/>
          <p:cNvSpPr txBox="1"/>
          <p:nvPr/>
        </p:nvSpPr>
        <p:spPr>
          <a:xfrm>
            <a:off x="2714580" y="5711615"/>
            <a:ext cx="8858312" cy="646331"/>
          </a:xfrm>
          <a:prstGeom prst="rect">
            <a:avLst/>
          </a:prstGeom>
          <a:noFill/>
        </p:spPr>
        <p:txBody>
          <a:bodyPr wrap="square" rtlCol="0">
            <a:spAutoFit/>
          </a:bodyPr>
          <a:lstStyle/>
          <a:p>
            <a:r>
              <a:rPr lang="en-IN" sz="3600" dirty="0" smtClean="0"/>
              <a:t>     </a:t>
            </a:r>
            <a:r>
              <a:rPr lang="en-IN" sz="3600" b="1" dirty="0" smtClean="0"/>
              <a:t>5. Methodology</a:t>
            </a:r>
            <a:endParaRPr lang="en-US" sz="3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ngtree-business-ppt-light-effect-blue-simple-image_793253 (1).jpg"/>
          <p:cNvPicPr>
            <a:picLocks noChangeAspect="1"/>
          </p:cNvPicPr>
          <p:nvPr/>
        </p:nvPicPr>
        <p:blipFill>
          <a:blip r:embed="rId2"/>
          <a:stretch>
            <a:fillRect/>
          </a:stretch>
        </p:blipFill>
        <p:spPr>
          <a:xfrm>
            <a:off x="0" y="0"/>
            <a:ext cx="18278869" cy="10287000"/>
          </a:xfrm>
          <a:prstGeom prst="rect">
            <a:avLst/>
          </a:prstGeom>
        </p:spPr>
      </p:pic>
      <p:sp>
        <p:nvSpPr>
          <p:cNvPr id="2" name="TextBox 1"/>
          <p:cNvSpPr txBox="1"/>
          <p:nvPr/>
        </p:nvSpPr>
        <p:spPr>
          <a:xfrm>
            <a:off x="3286084" y="3929054"/>
            <a:ext cx="12287336" cy="2215991"/>
          </a:xfrm>
          <a:prstGeom prst="rect">
            <a:avLst/>
          </a:prstGeom>
          <a:noFill/>
        </p:spPr>
        <p:txBody>
          <a:bodyPr wrap="square" rtlCol="0">
            <a:spAutoFit/>
          </a:bodyPr>
          <a:lstStyle/>
          <a:p>
            <a:r>
              <a:rPr lang="en-IN" sz="13800" b="1" dirty="0" smtClean="0"/>
              <a:t> </a:t>
            </a:r>
            <a:r>
              <a:rPr lang="en-IN" sz="13800" b="1" dirty="0" smtClean="0">
                <a:latin typeface="Tahoma" pitchFamily="34" charset="0"/>
                <a:ea typeface="Tahoma" pitchFamily="34" charset="0"/>
                <a:cs typeface="Tahoma" pitchFamily="34" charset="0"/>
              </a:rPr>
              <a:t>THANK YOU</a:t>
            </a:r>
            <a:endParaRPr lang="en-US" sz="13800" b="1" dirty="0">
              <a:latin typeface="Tahoma" pitchFamily="34" charset="0"/>
              <a:ea typeface="Tahoma" pitchFamily="34" charset="0"/>
              <a:cs typeface="Tahoma"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ngtree-business-ppt-light-effect-blue-simple-image_793253 (1).jpg"/>
          <p:cNvPicPr>
            <a:picLocks noChangeAspect="1"/>
          </p:cNvPicPr>
          <p:nvPr/>
        </p:nvPicPr>
        <p:blipFill>
          <a:blip r:embed="rId3"/>
          <a:stretch>
            <a:fillRect/>
          </a:stretch>
        </p:blipFill>
        <p:spPr>
          <a:xfrm>
            <a:off x="1" y="0"/>
            <a:ext cx="18288000" cy="10287000"/>
          </a:xfrm>
          <a:prstGeom prst="rect">
            <a:avLst/>
          </a:prstGeom>
        </p:spPr>
      </p:pic>
      <p:cxnSp>
        <p:nvCxnSpPr>
          <p:cNvPr id="8" name="Straight Connector 7">
            <a:extLst>
              <a:ext uri="{FF2B5EF4-FFF2-40B4-BE49-F238E27FC236}">
                <a16:creationId xmlns:a16="http://schemas.microsoft.com/office/drawing/2014/main" xmlns="" id="{246FBA59-510F-D11D-AA4B-5E9213D76AC9}"/>
              </a:ext>
            </a:extLst>
          </p:cNvPr>
          <p:cNvCxnSpPr/>
          <p:nvPr/>
        </p:nvCxnSpPr>
        <p:spPr>
          <a:xfrm>
            <a:off x="167016" y="1261240"/>
            <a:ext cx="17774142"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1" name="Title 3">
            <a:extLst>
              <a:ext uri="{FF2B5EF4-FFF2-40B4-BE49-F238E27FC236}">
                <a16:creationId xmlns:a16="http://schemas.microsoft.com/office/drawing/2014/main" xmlns="" id="{8BFBCA9B-AC62-7DF6-2811-786F246A942B}"/>
              </a:ext>
            </a:extLst>
          </p:cNvPr>
          <p:cNvSpPr txBox="1">
            <a:spLocks/>
          </p:cNvSpPr>
          <p:nvPr/>
        </p:nvSpPr>
        <p:spPr>
          <a:xfrm>
            <a:off x="4751826" y="336430"/>
            <a:ext cx="13189332" cy="931041"/>
          </a:xfrm>
          <a:prstGeom prst="rect">
            <a:avLst/>
          </a:prstGeom>
          <a:no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IN" sz="4200" dirty="0">
                <a:latin typeface="Tahoma" panose="020B0604030504040204" pitchFamily="34" charset="0"/>
                <a:ea typeface="Tahoma" panose="020B0604030504040204" pitchFamily="34" charset="0"/>
                <a:cs typeface="Tahoma" panose="020B0604030504040204" pitchFamily="34" charset="0"/>
              </a:rPr>
              <a:t>     </a:t>
            </a:r>
            <a:r>
              <a:rPr lang="en-IN" sz="4800" b="1" dirty="0">
                <a:latin typeface="Tahoma" panose="020B0604030504040204" pitchFamily="34" charset="0"/>
                <a:ea typeface="Tahoma" panose="020B0604030504040204" pitchFamily="34" charset="0"/>
                <a:cs typeface="Tahoma" panose="020B0604030504040204" pitchFamily="34" charset="0"/>
              </a:rPr>
              <a:t>Introduction</a:t>
            </a:r>
            <a:endParaRPr lang="en-US" sz="4200" b="1" dirty="0">
              <a:latin typeface="Tahoma" panose="020B0604030504040204" pitchFamily="34" charset="0"/>
              <a:ea typeface="Tahoma" panose="020B0604030504040204" pitchFamily="34" charset="0"/>
              <a:cs typeface="Tahoma" panose="020B0604030504040204" pitchFamily="34" charset="0"/>
            </a:endParaRPr>
          </a:p>
        </p:txBody>
      </p:sp>
      <p:sp>
        <p:nvSpPr>
          <p:cNvPr id="12" name="Title 3">
            <a:extLst>
              <a:ext uri="{FF2B5EF4-FFF2-40B4-BE49-F238E27FC236}">
                <a16:creationId xmlns:a16="http://schemas.microsoft.com/office/drawing/2014/main" xmlns="" id="{605536EB-71D0-AC2A-BA34-573B0833665D}"/>
              </a:ext>
            </a:extLst>
          </p:cNvPr>
          <p:cNvSpPr txBox="1">
            <a:spLocks/>
          </p:cNvSpPr>
          <p:nvPr/>
        </p:nvSpPr>
        <p:spPr>
          <a:xfrm>
            <a:off x="167016" y="9194604"/>
            <a:ext cx="17908713" cy="918972"/>
          </a:xfrm>
          <a:prstGeom prst="rect">
            <a:avLst/>
          </a:prstGeom>
          <a:solidFill>
            <a:srgbClr val="7030A0">
              <a:alpha val="20000"/>
            </a:srgbClr>
          </a:solid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spcBef>
                <a:spcPts val="1200"/>
              </a:spcBef>
            </a:pPr>
            <a:r>
              <a:rPr lang="en-US" sz="3000" b="0" i="0" dirty="0">
                <a:effectLst/>
                <a:latin typeface="Tahoma" panose="020B0604030504040204" pitchFamily="34" charset="0"/>
                <a:ea typeface="Tahoma" panose="020B0604030504040204" pitchFamily="34" charset="0"/>
                <a:cs typeface="Tahoma" panose="020B0604030504040204" pitchFamily="34" charset="0"/>
              </a:rPr>
              <a:t>“90% of data in the world was generated over the last 2 years”: Forbes</a:t>
            </a:r>
          </a:p>
        </p:txBody>
      </p:sp>
      <p:pic>
        <p:nvPicPr>
          <p:cNvPr id="9" name="Picture 8">
            <a:extLst>
              <a:ext uri="{FF2B5EF4-FFF2-40B4-BE49-F238E27FC236}">
                <a16:creationId xmlns:a16="http://schemas.microsoft.com/office/drawing/2014/main" xmlns="" id="{664D854B-6003-6C4F-0177-0243DFB837E0}"/>
              </a:ext>
            </a:extLst>
          </p:cNvPr>
          <p:cNvPicPr>
            <a:picLocks noChangeAspect="1"/>
          </p:cNvPicPr>
          <p:nvPr/>
        </p:nvPicPr>
        <p:blipFill>
          <a:blip r:embed="rId4"/>
          <a:stretch>
            <a:fillRect/>
          </a:stretch>
        </p:blipFill>
        <p:spPr>
          <a:xfrm>
            <a:off x="808494" y="2114221"/>
            <a:ext cx="8654620" cy="4168849"/>
          </a:xfrm>
          <a:prstGeom prst="rect">
            <a:avLst/>
          </a:prstGeom>
        </p:spPr>
      </p:pic>
      <p:graphicFrame>
        <p:nvGraphicFramePr>
          <p:cNvPr id="5" name="Diagram 4">
            <a:extLst>
              <a:ext uri="{FF2B5EF4-FFF2-40B4-BE49-F238E27FC236}">
                <a16:creationId xmlns:a16="http://schemas.microsoft.com/office/drawing/2014/main" xmlns="" id="{77A72582-578A-ECC1-C6C8-F4262E134012}"/>
              </a:ext>
            </a:extLst>
          </p:cNvPr>
          <p:cNvGraphicFramePr/>
          <p:nvPr/>
        </p:nvGraphicFramePr>
        <p:xfrm>
          <a:off x="5437653" y="3222427"/>
          <a:ext cx="8050923" cy="812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xmlns="" id="{61543B07-2AA3-D6BC-2A4F-DFC76469C57F}"/>
              </a:ext>
            </a:extLst>
          </p:cNvPr>
          <p:cNvPicPr>
            <a:picLocks noChangeAspect="1"/>
          </p:cNvPicPr>
          <p:nvPr/>
        </p:nvPicPr>
        <p:blipFill rotWithShape="1">
          <a:blip r:embed="rId9"/>
          <a:srcRect t="12579" b="10970"/>
          <a:stretch/>
        </p:blipFill>
        <p:spPr>
          <a:xfrm>
            <a:off x="10263606" y="1781128"/>
            <a:ext cx="7215900" cy="4658550"/>
          </a:xfrm>
          <a:prstGeom prst="rect">
            <a:avLst/>
          </a:prstGeom>
        </p:spPr>
      </p:pic>
    </p:spTree>
    <p:extLst>
      <p:ext uri="{BB962C8B-B14F-4D97-AF65-F5344CB8AC3E}">
        <p14:creationId xmlns:p14="http://schemas.microsoft.com/office/powerpoint/2010/main" xmlns="" val="2199097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pngtree-business-ppt-light-effect-blue-simple-image_793253 (1).jpg"/>
          <p:cNvPicPr>
            <a:picLocks noChangeAspect="1"/>
          </p:cNvPicPr>
          <p:nvPr/>
        </p:nvPicPr>
        <p:blipFill>
          <a:blip r:embed="rId3"/>
          <a:stretch>
            <a:fillRect/>
          </a:stretch>
        </p:blipFill>
        <p:spPr>
          <a:xfrm>
            <a:off x="-1" y="0"/>
            <a:ext cx="18288001" cy="10287000"/>
          </a:xfrm>
          <a:prstGeom prst="rect">
            <a:avLst/>
          </a:prstGeom>
        </p:spPr>
      </p:pic>
      <p:cxnSp>
        <p:nvCxnSpPr>
          <p:cNvPr id="8" name="Straight Connector 7">
            <a:extLst>
              <a:ext uri="{FF2B5EF4-FFF2-40B4-BE49-F238E27FC236}">
                <a16:creationId xmlns:a16="http://schemas.microsoft.com/office/drawing/2014/main" xmlns="" id="{246FBA59-510F-D11D-AA4B-5E9213D76AC9}"/>
              </a:ext>
            </a:extLst>
          </p:cNvPr>
          <p:cNvCxnSpPr/>
          <p:nvPr/>
        </p:nvCxnSpPr>
        <p:spPr>
          <a:xfrm>
            <a:off x="167016" y="1261240"/>
            <a:ext cx="17774142"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1" name="Title 3">
            <a:extLst>
              <a:ext uri="{FF2B5EF4-FFF2-40B4-BE49-F238E27FC236}">
                <a16:creationId xmlns:a16="http://schemas.microsoft.com/office/drawing/2014/main" xmlns="" id="{8BFBCA9B-AC62-7DF6-2811-786F246A942B}"/>
              </a:ext>
            </a:extLst>
          </p:cNvPr>
          <p:cNvSpPr txBox="1">
            <a:spLocks/>
          </p:cNvSpPr>
          <p:nvPr/>
        </p:nvSpPr>
        <p:spPr>
          <a:xfrm>
            <a:off x="4751826" y="348499"/>
            <a:ext cx="13189332" cy="918972"/>
          </a:xfrm>
          <a:prstGeom prst="rect">
            <a:avLst/>
          </a:prstGeom>
          <a:no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IN" sz="4800" b="1" dirty="0">
                <a:latin typeface="Tahoma" panose="020B0604030504040204" pitchFamily="34" charset="0"/>
                <a:ea typeface="Tahoma" panose="020B0604030504040204" pitchFamily="34" charset="0"/>
                <a:cs typeface="Tahoma" panose="020B0604030504040204" pitchFamily="34" charset="0"/>
              </a:rPr>
              <a:t>Introduction</a:t>
            </a:r>
          </a:p>
          <a:p>
            <a:endParaRPr lang="en-US" sz="4200" dirty="0">
              <a:latin typeface="Tahoma" panose="020B0604030504040204" pitchFamily="34" charset="0"/>
              <a:ea typeface="Tahoma" panose="020B0604030504040204" pitchFamily="34" charset="0"/>
              <a:cs typeface="Tahoma" panose="020B0604030504040204" pitchFamily="34" charset="0"/>
            </a:endParaRPr>
          </a:p>
        </p:txBody>
      </p:sp>
      <p:sp>
        <p:nvSpPr>
          <p:cNvPr id="12" name="Title 3">
            <a:extLst>
              <a:ext uri="{FF2B5EF4-FFF2-40B4-BE49-F238E27FC236}">
                <a16:creationId xmlns:a16="http://schemas.microsoft.com/office/drawing/2014/main" xmlns="" id="{605536EB-71D0-AC2A-BA34-573B0833665D}"/>
              </a:ext>
            </a:extLst>
          </p:cNvPr>
          <p:cNvSpPr txBox="1">
            <a:spLocks/>
          </p:cNvSpPr>
          <p:nvPr/>
        </p:nvSpPr>
        <p:spPr>
          <a:xfrm>
            <a:off x="167016" y="9194604"/>
            <a:ext cx="17908713" cy="918972"/>
          </a:xfrm>
          <a:prstGeom prst="rect">
            <a:avLst/>
          </a:prstGeom>
          <a:solidFill>
            <a:srgbClr val="7030A0">
              <a:alpha val="20000"/>
            </a:srgbClr>
          </a:solid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ctr"/>
            <a:r>
              <a:rPr lang="en-US" sz="3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With the excitement about the upcoming paradigm such as IoT, Augmented or virtual reality, smart cities, autonomous transportation </a:t>
            </a:r>
            <a:r>
              <a:rPr lang="en-US" sz="3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etc</a:t>
            </a:r>
            <a:r>
              <a:rPr lang="en-US" sz="3000"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 a date explosion is set to take place</a:t>
            </a:r>
          </a:p>
        </p:txBody>
      </p:sp>
      <p:grpSp>
        <p:nvGrpSpPr>
          <p:cNvPr id="17" name="Group 16">
            <a:extLst>
              <a:ext uri="{FF2B5EF4-FFF2-40B4-BE49-F238E27FC236}">
                <a16:creationId xmlns:a16="http://schemas.microsoft.com/office/drawing/2014/main" xmlns="" id="{EBBCBEEB-01BB-BA3A-A194-688575493D5B}"/>
              </a:ext>
            </a:extLst>
          </p:cNvPr>
          <p:cNvGrpSpPr/>
          <p:nvPr/>
        </p:nvGrpSpPr>
        <p:grpSpPr>
          <a:xfrm>
            <a:off x="3786255" y="1781280"/>
            <a:ext cx="10884415" cy="6499191"/>
            <a:chOff x="513669" y="1781280"/>
            <a:chExt cx="10884415" cy="6499191"/>
          </a:xfrm>
        </p:grpSpPr>
        <p:grpSp>
          <p:nvGrpSpPr>
            <p:cNvPr id="3" name="Group 2">
              <a:extLst>
                <a:ext uri="{FF2B5EF4-FFF2-40B4-BE49-F238E27FC236}">
                  <a16:creationId xmlns:a16="http://schemas.microsoft.com/office/drawing/2014/main" xmlns="" id="{3B334AA0-D2C1-EA53-5306-E5A9A14E8767}"/>
                </a:ext>
              </a:extLst>
            </p:cNvPr>
            <p:cNvGrpSpPr/>
            <p:nvPr/>
          </p:nvGrpSpPr>
          <p:grpSpPr>
            <a:xfrm>
              <a:off x="513669" y="1781280"/>
              <a:ext cx="10884415" cy="6448198"/>
              <a:chOff x="3146502" y="1781280"/>
              <a:chExt cx="11627727" cy="6888555"/>
            </a:xfrm>
          </p:grpSpPr>
          <p:grpSp>
            <p:nvGrpSpPr>
              <p:cNvPr id="5" name="Group 4">
                <a:extLst>
                  <a:ext uri="{FF2B5EF4-FFF2-40B4-BE49-F238E27FC236}">
                    <a16:creationId xmlns:a16="http://schemas.microsoft.com/office/drawing/2014/main" xmlns="" id="{04A36AC6-30B1-EC41-2F59-82C53E5EACFD}"/>
                  </a:ext>
                </a:extLst>
              </p:cNvPr>
              <p:cNvGrpSpPr/>
              <p:nvPr/>
            </p:nvGrpSpPr>
            <p:grpSpPr>
              <a:xfrm>
                <a:off x="3159891" y="1781280"/>
                <a:ext cx="11614338" cy="6888555"/>
                <a:chOff x="3159891" y="1781280"/>
                <a:chExt cx="10792344" cy="6401023"/>
              </a:xfrm>
            </p:grpSpPr>
            <p:pic>
              <p:nvPicPr>
                <p:cNvPr id="15" name="Picture 14">
                  <a:extLst>
                    <a:ext uri="{FF2B5EF4-FFF2-40B4-BE49-F238E27FC236}">
                      <a16:creationId xmlns:a16="http://schemas.microsoft.com/office/drawing/2014/main" xmlns="" id="{6D185D0D-B72B-9880-20D9-3787ECED757D}"/>
                    </a:ext>
                  </a:extLst>
                </p:cNvPr>
                <p:cNvPicPr>
                  <a:picLocks noChangeAspect="1"/>
                </p:cNvPicPr>
                <p:nvPr/>
              </p:nvPicPr>
              <p:blipFill>
                <a:blip r:embed="rId4" cstate="print"/>
                <a:stretch>
                  <a:fillRect/>
                </a:stretch>
              </p:blipFill>
              <p:spPr>
                <a:xfrm>
                  <a:off x="8988678" y="5359743"/>
                  <a:ext cx="4963557" cy="2822560"/>
                </a:xfrm>
                <a:prstGeom prst="rect">
                  <a:avLst/>
                </a:prstGeom>
              </p:spPr>
            </p:pic>
            <p:pic>
              <p:nvPicPr>
                <p:cNvPr id="16" name="Picture 15">
                  <a:extLst>
                    <a:ext uri="{FF2B5EF4-FFF2-40B4-BE49-F238E27FC236}">
                      <a16:creationId xmlns:a16="http://schemas.microsoft.com/office/drawing/2014/main" xmlns="" id="{8F11C726-95FF-C4CC-98EE-E8ECE16B7C5A}"/>
                    </a:ext>
                  </a:extLst>
                </p:cNvPr>
                <p:cNvPicPr>
                  <a:picLocks noChangeAspect="1"/>
                </p:cNvPicPr>
                <p:nvPr/>
              </p:nvPicPr>
              <p:blipFill>
                <a:blip r:embed="rId5"/>
                <a:stretch>
                  <a:fillRect/>
                </a:stretch>
              </p:blipFill>
              <p:spPr>
                <a:xfrm>
                  <a:off x="3159891" y="1790814"/>
                  <a:ext cx="5037960" cy="2833852"/>
                </a:xfrm>
                <a:prstGeom prst="rect">
                  <a:avLst/>
                </a:prstGeom>
              </p:spPr>
            </p:pic>
            <p:pic>
              <p:nvPicPr>
                <p:cNvPr id="4" name="Picture 3">
                  <a:extLst>
                    <a:ext uri="{FF2B5EF4-FFF2-40B4-BE49-F238E27FC236}">
                      <a16:creationId xmlns:a16="http://schemas.microsoft.com/office/drawing/2014/main" xmlns="" id="{7E9E805F-D88E-90AB-243C-021FC3D1C3E9}"/>
                    </a:ext>
                  </a:extLst>
                </p:cNvPr>
                <p:cNvPicPr>
                  <a:picLocks noChangeAspect="1"/>
                </p:cNvPicPr>
                <p:nvPr/>
              </p:nvPicPr>
              <p:blipFill>
                <a:blip r:embed="rId6"/>
                <a:stretch>
                  <a:fillRect/>
                </a:stretch>
              </p:blipFill>
              <p:spPr>
                <a:xfrm>
                  <a:off x="8986597" y="1781280"/>
                  <a:ext cx="4963557" cy="2822559"/>
                </a:xfrm>
                <a:prstGeom prst="rect">
                  <a:avLst/>
                </a:prstGeom>
              </p:spPr>
            </p:pic>
          </p:grpSp>
          <p:sp>
            <p:nvSpPr>
              <p:cNvPr id="6" name="Rectangle 5">
                <a:extLst>
                  <a:ext uri="{FF2B5EF4-FFF2-40B4-BE49-F238E27FC236}">
                    <a16:creationId xmlns:a16="http://schemas.microsoft.com/office/drawing/2014/main" xmlns="" id="{C6A5109E-F474-1375-A8E2-4BF381934E52}"/>
                  </a:ext>
                </a:extLst>
              </p:cNvPr>
              <p:cNvSpPr/>
              <p:nvPr/>
            </p:nvSpPr>
            <p:spPr>
              <a:xfrm>
                <a:off x="3146502" y="4237657"/>
                <a:ext cx="3323986" cy="600165"/>
              </a:xfrm>
              <a:prstGeom prst="rect">
                <a:avLst/>
              </a:prstGeom>
              <a:noFill/>
            </p:spPr>
            <p:txBody>
              <a:bodyPr wrap="none" lIns="91440" tIns="45720" rIns="91440" bIns="45720">
                <a:spAutoFit/>
              </a:bodyPr>
              <a:lstStyle/>
              <a:p>
                <a:pPr algn="ctr"/>
                <a:r>
                  <a:rPr lang="en-US" sz="3000" b="1" cap="none" spc="0"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Augmented Reality</a:t>
                </a:r>
                <a:endParaRPr lang="en-IN" sz="3000" b="1" cap="none" spc="0"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p:txBody>
          </p:sp>
          <p:sp>
            <p:nvSpPr>
              <p:cNvPr id="18" name="Rectangle 17">
                <a:extLst>
                  <a:ext uri="{FF2B5EF4-FFF2-40B4-BE49-F238E27FC236}">
                    <a16:creationId xmlns:a16="http://schemas.microsoft.com/office/drawing/2014/main" xmlns="" id="{2E737ADF-8E55-CAAA-197A-588CBE45D944}"/>
                  </a:ext>
                </a:extLst>
              </p:cNvPr>
              <p:cNvSpPr/>
              <p:nvPr/>
            </p:nvSpPr>
            <p:spPr>
              <a:xfrm>
                <a:off x="9535468" y="4229782"/>
                <a:ext cx="2543581" cy="600165"/>
              </a:xfrm>
              <a:prstGeom prst="rect">
                <a:avLst/>
              </a:prstGeom>
              <a:noFill/>
            </p:spPr>
            <p:txBody>
              <a:bodyPr wrap="none" lIns="91440" tIns="45720" rIns="91440" bIns="45720">
                <a:spAutoFit/>
              </a:bodyPr>
              <a:lstStyle/>
              <a:p>
                <a:pPr algn="ctr"/>
                <a:r>
                  <a:rPr lang="en-US" sz="3000" b="1" cap="none" spc="0"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rPr>
                  <a:t>Virtual Reality</a:t>
                </a:r>
                <a:endParaRPr lang="en-IN" sz="3000" b="1" cap="none" spc="0"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p:txBody>
          </p:sp>
          <p:sp>
            <p:nvSpPr>
              <p:cNvPr id="19" name="Rectangle 18">
                <a:extLst>
                  <a:ext uri="{FF2B5EF4-FFF2-40B4-BE49-F238E27FC236}">
                    <a16:creationId xmlns:a16="http://schemas.microsoft.com/office/drawing/2014/main" xmlns="" id="{842A8A20-84B3-FEA6-48CC-74262CE3868C}"/>
                  </a:ext>
                </a:extLst>
              </p:cNvPr>
              <p:cNvSpPr/>
              <p:nvPr/>
            </p:nvSpPr>
            <p:spPr>
              <a:xfrm>
                <a:off x="9682849" y="8052906"/>
                <a:ext cx="4787079" cy="600165"/>
              </a:xfrm>
              <a:prstGeom prst="rect">
                <a:avLst/>
              </a:prstGeom>
              <a:noFill/>
            </p:spPr>
            <p:txBody>
              <a:bodyPr wrap="none" lIns="91440" tIns="45720" rIns="91440" bIns="45720">
                <a:spAutoFit/>
              </a:bodyPr>
              <a:lstStyle/>
              <a:p>
                <a:pPr algn="ctr"/>
                <a:r>
                  <a:rPr lang="en-US" sz="30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rPr>
                  <a:t>Autonomous Transportation</a:t>
                </a:r>
                <a:endParaRPr lang="en-IN" sz="3000" b="1" cap="none" spc="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endParaRPr>
              </a:p>
            </p:txBody>
          </p:sp>
        </p:grpSp>
        <p:pic>
          <p:nvPicPr>
            <p:cNvPr id="9" name="Picture 8">
              <a:extLst>
                <a:ext uri="{FF2B5EF4-FFF2-40B4-BE49-F238E27FC236}">
                  <a16:creationId xmlns:a16="http://schemas.microsoft.com/office/drawing/2014/main" xmlns="" id="{2694416A-8D84-2379-A365-E4C31F90C7B1}"/>
                </a:ext>
              </a:extLst>
            </p:cNvPr>
            <p:cNvPicPr>
              <a:picLocks noChangeAspect="1"/>
            </p:cNvPicPr>
            <p:nvPr/>
          </p:nvPicPr>
          <p:blipFill>
            <a:blip r:embed="rId7"/>
            <a:stretch>
              <a:fillRect/>
            </a:stretch>
          </p:blipFill>
          <p:spPr>
            <a:xfrm>
              <a:off x="513669" y="5386116"/>
              <a:ext cx="5087622" cy="2894355"/>
            </a:xfrm>
            <a:prstGeom prst="rect">
              <a:avLst/>
            </a:prstGeom>
          </p:spPr>
        </p:pic>
      </p:grpSp>
      <p:sp>
        <p:nvSpPr>
          <p:cNvPr id="20" name="Rectangle 19">
            <a:extLst>
              <a:ext uri="{FF2B5EF4-FFF2-40B4-BE49-F238E27FC236}">
                <a16:creationId xmlns:a16="http://schemas.microsoft.com/office/drawing/2014/main" xmlns="" id="{D54C739E-3560-CDB5-DDA4-EA7F5DC277FF}"/>
              </a:ext>
            </a:extLst>
          </p:cNvPr>
          <p:cNvSpPr/>
          <p:nvPr/>
        </p:nvSpPr>
        <p:spPr>
          <a:xfrm>
            <a:off x="3824709" y="7680306"/>
            <a:ext cx="2154918" cy="600165"/>
          </a:xfrm>
          <a:prstGeom prst="rect">
            <a:avLst/>
          </a:prstGeom>
          <a:noFill/>
        </p:spPr>
        <p:txBody>
          <a:bodyPr wrap="none" lIns="91440" tIns="45720" rIns="91440" bIns="45720">
            <a:spAutoFit/>
          </a:bodyPr>
          <a:lstStyle/>
          <a:p>
            <a:pPr algn="ctr"/>
            <a:r>
              <a:rPr lang="en-US" sz="3000"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rPr>
              <a:t>Smart Cities</a:t>
            </a:r>
            <a:endParaRPr lang="en-IN" sz="3000" cap="none" spc="0" dirty="0">
              <a:ln w="9525">
                <a:solidFill>
                  <a:schemeClr val="bg1"/>
                </a:solidFill>
                <a:prstDash val="solid"/>
              </a:ln>
              <a:solidFill>
                <a:srgbClr val="7030A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xmlns="" val="55042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ngtree-business-ppt-light-effect-blue-simple-image_793253 (1).jpg"/>
          <p:cNvPicPr>
            <a:picLocks noChangeAspect="1"/>
          </p:cNvPicPr>
          <p:nvPr/>
        </p:nvPicPr>
        <p:blipFill>
          <a:blip r:embed="rId3"/>
          <a:stretch>
            <a:fillRect/>
          </a:stretch>
        </p:blipFill>
        <p:spPr>
          <a:xfrm>
            <a:off x="1" y="0"/>
            <a:ext cx="18288000" cy="10287000"/>
          </a:xfrm>
          <a:prstGeom prst="rect">
            <a:avLst/>
          </a:prstGeom>
        </p:spPr>
      </p:pic>
      <p:cxnSp>
        <p:nvCxnSpPr>
          <p:cNvPr id="8" name="Straight Connector 7">
            <a:extLst>
              <a:ext uri="{FF2B5EF4-FFF2-40B4-BE49-F238E27FC236}">
                <a16:creationId xmlns:a16="http://schemas.microsoft.com/office/drawing/2014/main" xmlns="" id="{246FBA59-510F-D11D-AA4B-5E9213D76AC9}"/>
              </a:ext>
            </a:extLst>
          </p:cNvPr>
          <p:cNvCxnSpPr/>
          <p:nvPr/>
        </p:nvCxnSpPr>
        <p:spPr>
          <a:xfrm>
            <a:off x="167016" y="1261240"/>
            <a:ext cx="17774142"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1" name="Title 3">
            <a:extLst>
              <a:ext uri="{FF2B5EF4-FFF2-40B4-BE49-F238E27FC236}">
                <a16:creationId xmlns:a16="http://schemas.microsoft.com/office/drawing/2014/main" xmlns="" id="{8BFBCA9B-AC62-7DF6-2811-786F246A942B}"/>
              </a:ext>
            </a:extLst>
          </p:cNvPr>
          <p:cNvSpPr txBox="1">
            <a:spLocks/>
          </p:cNvSpPr>
          <p:nvPr/>
        </p:nvSpPr>
        <p:spPr>
          <a:xfrm>
            <a:off x="4751826" y="348499"/>
            <a:ext cx="13189332" cy="918972"/>
          </a:xfrm>
          <a:prstGeom prst="rect">
            <a:avLst/>
          </a:prstGeom>
          <a:no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IN" sz="4800" b="1" dirty="0">
                <a:latin typeface="Tahoma" panose="020B0604030504040204" pitchFamily="34" charset="0"/>
                <a:ea typeface="Tahoma" panose="020B0604030504040204" pitchFamily="34" charset="0"/>
                <a:cs typeface="Tahoma" panose="020B0604030504040204" pitchFamily="34" charset="0"/>
              </a:rPr>
              <a:t>Introduction</a:t>
            </a:r>
            <a:endParaRPr lang="en-US" sz="4800" b="1" dirty="0">
              <a:latin typeface="Tahoma" panose="020B0604030504040204" pitchFamily="34" charset="0"/>
              <a:ea typeface="Tahoma" panose="020B0604030504040204" pitchFamily="34" charset="0"/>
              <a:cs typeface="Tahoma" panose="020B0604030504040204" pitchFamily="34" charset="0"/>
            </a:endParaRPr>
          </a:p>
        </p:txBody>
      </p:sp>
      <p:sp>
        <p:nvSpPr>
          <p:cNvPr id="12" name="Title 3">
            <a:extLst>
              <a:ext uri="{FF2B5EF4-FFF2-40B4-BE49-F238E27FC236}">
                <a16:creationId xmlns:a16="http://schemas.microsoft.com/office/drawing/2014/main" xmlns="" id="{605536EB-71D0-AC2A-BA34-573B0833665D}"/>
              </a:ext>
            </a:extLst>
          </p:cNvPr>
          <p:cNvSpPr txBox="1">
            <a:spLocks/>
          </p:cNvSpPr>
          <p:nvPr/>
        </p:nvSpPr>
        <p:spPr>
          <a:xfrm>
            <a:off x="167016" y="9194604"/>
            <a:ext cx="17908713" cy="918972"/>
          </a:xfrm>
          <a:prstGeom prst="rect">
            <a:avLst/>
          </a:prstGeom>
          <a:solidFill>
            <a:srgbClr val="7030A0">
              <a:alpha val="20000"/>
            </a:srgbClr>
          </a:solid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spcBef>
                <a:spcPts val="1200"/>
              </a:spcBef>
            </a:pPr>
            <a:r>
              <a:rPr lang="en-US" sz="3000" b="0" i="0" dirty="0">
                <a:effectLst/>
                <a:latin typeface="Tahoma" panose="020B0604030504040204" pitchFamily="34" charset="0"/>
                <a:ea typeface="Tahoma" panose="020B0604030504040204" pitchFamily="34" charset="0"/>
                <a:cs typeface="Tahoma" panose="020B0604030504040204" pitchFamily="34" charset="0"/>
              </a:rPr>
              <a:t>Handling and Processin</a:t>
            </a:r>
            <a:r>
              <a:rPr lang="en-US" sz="3000" dirty="0">
                <a:latin typeface="Tahoma" panose="020B0604030504040204" pitchFamily="34" charset="0"/>
                <a:ea typeface="Tahoma" panose="020B0604030504040204" pitchFamily="34" charset="0"/>
                <a:cs typeface="Tahoma" panose="020B0604030504040204" pitchFamily="34" charset="0"/>
              </a:rPr>
              <a:t>g of Data is going to be a key challenge to the microelectronics industry</a:t>
            </a:r>
          </a:p>
        </p:txBody>
      </p:sp>
      <p:pic>
        <p:nvPicPr>
          <p:cNvPr id="1026" name="Picture 2" descr="175 Zettabytes By 2025">
            <a:extLst>
              <a:ext uri="{FF2B5EF4-FFF2-40B4-BE49-F238E27FC236}">
                <a16:creationId xmlns:a16="http://schemas.microsoft.com/office/drawing/2014/main" xmlns="" id="{5A4E1CC3-2D69-C881-0761-DFEC7CF4A739}"/>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769810" y="2173983"/>
            <a:ext cx="10571262" cy="5274621"/>
          </a:xfrm>
          <a:prstGeom prst="rect">
            <a:avLst/>
          </a:prstGeom>
          <a:noFill/>
          <a:extLst>
            <a:ext uri="{909E8E84-426E-40DD-AFC4-6F175D3DCCD1}">
              <a14:hiddenFill xmlns:a14="http://schemas.microsoft.com/office/drawing/2010/main" xmlns="">
                <a:solidFill>
                  <a:srgbClr val="FFFFFF"/>
                </a:solidFill>
              </a14:hiddenFill>
            </a:ext>
          </a:extLst>
        </p:spPr>
      </p:pic>
      <p:graphicFrame>
        <p:nvGraphicFramePr>
          <p:cNvPr id="2" name="Diagram 1">
            <a:extLst>
              <a:ext uri="{FF2B5EF4-FFF2-40B4-BE49-F238E27FC236}">
                <a16:creationId xmlns:a16="http://schemas.microsoft.com/office/drawing/2014/main" xmlns="" id="{CB5B44EE-61BD-A0AC-380F-D22C6460D382}"/>
              </a:ext>
            </a:extLst>
          </p:cNvPr>
          <p:cNvGraphicFramePr/>
          <p:nvPr/>
        </p:nvGraphicFramePr>
        <p:xfrm>
          <a:off x="693679" y="3028372"/>
          <a:ext cx="5849010" cy="39442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xmlns="" val="461786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A09423E3-4587-87C3-8411-823D5F9C6293}"/>
              </a:ext>
            </a:extLst>
          </p:cNvPr>
          <p:cNvSpPr/>
          <p:nvPr/>
        </p:nvSpPr>
        <p:spPr>
          <a:xfrm>
            <a:off x="827689" y="1353963"/>
            <a:ext cx="16632621" cy="772612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8" name="Straight Connector 7">
            <a:extLst>
              <a:ext uri="{FF2B5EF4-FFF2-40B4-BE49-F238E27FC236}">
                <a16:creationId xmlns:a16="http://schemas.microsoft.com/office/drawing/2014/main" xmlns="" id="{246FBA59-510F-D11D-AA4B-5E9213D76AC9}"/>
              </a:ext>
            </a:extLst>
          </p:cNvPr>
          <p:cNvCxnSpPr/>
          <p:nvPr/>
        </p:nvCxnSpPr>
        <p:spPr>
          <a:xfrm>
            <a:off x="167016" y="1261240"/>
            <a:ext cx="17774142"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1" name="Title 3">
            <a:extLst>
              <a:ext uri="{FF2B5EF4-FFF2-40B4-BE49-F238E27FC236}">
                <a16:creationId xmlns:a16="http://schemas.microsoft.com/office/drawing/2014/main" xmlns="" id="{8BFBCA9B-AC62-7DF6-2811-786F246A942B}"/>
              </a:ext>
            </a:extLst>
          </p:cNvPr>
          <p:cNvSpPr txBox="1">
            <a:spLocks/>
          </p:cNvSpPr>
          <p:nvPr/>
        </p:nvSpPr>
        <p:spPr>
          <a:xfrm>
            <a:off x="4751826" y="348499"/>
            <a:ext cx="13189332" cy="918972"/>
          </a:xfrm>
          <a:prstGeom prst="rect">
            <a:avLst/>
          </a:prstGeom>
          <a:no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4200" dirty="0">
                <a:latin typeface="Tahoma" panose="020B0604030504040204" pitchFamily="34" charset="0"/>
                <a:ea typeface="Tahoma" panose="020B0604030504040204" pitchFamily="34" charset="0"/>
                <a:cs typeface="Tahoma" panose="020B0604030504040204" pitchFamily="34" charset="0"/>
              </a:rPr>
              <a:t>Ideal Memory</a:t>
            </a:r>
          </a:p>
        </p:txBody>
      </p:sp>
      <p:sp>
        <p:nvSpPr>
          <p:cNvPr id="12" name="Title 3">
            <a:extLst>
              <a:ext uri="{FF2B5EF4-FFF2-40B4-BE49-F238E27FC236}">
                <a16:creationId xmlns:a16="http://schemas.microsoft.com/office/drawing/2014/main" xmlns="" id="{605536EB-71D0-AC2A-BA34-573B0833665D}"/>
              </a:ext>
            </a:extLst>
          </p:cNvPr>
          <p:cNvSpPr txBox="1">
            <a:spLocks/>
          </p:cNvSpPr>
          <p:nvPr/>
        </p:nvSpPr>
        <p:spPr>
          <a:xfrm>
            <a:off x="167016" y="9194604"/>
            <a:ext cx="17908713" cy="918972"/>
          </a:xfrm>
          <a:prstGeom prst="rect">
            <a:avLst/>
          </a:prstGeom>
          <a:solidFill>
            <a:srgbClr val="7030A0">
              <a:alpha val="20000"/>
            </a:srgbClr>
          </a:solid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spcBef>
                <a:spcPts val="1200"/>
              </a:spcBef>
            </a:pPr>
            <a:r>
              <a:rPr lang="en-US" sz="3000" b="0" i="0" dirty="0">
                <a:effectLst/>
                <a:latin typeface="Tahoma" panose="020B0604030504040204" pitchFamily="34" charset="0"/>
                <a:ea typeface="Tahoma" panose="020B0604030504040204" pitchFamily="34" charset="0"/>
                <a:cs typeface="Tahoma" panose="020B0604030504040204" pitchFamily="34" charset="0"/>
              </a:rPr>
              <a:t>Properties of universal / ideal memory</a:t>
            </a:r>
            <a:endParaRPr lang="en-US" sz="3000" dirty="0">
              <a:latin typeface="Tahoma" panose="020B0604030504040204" pitchFamily="34" charset="0"/>
              <a:ea typeface="Tahoma" panose="020B0604030504040204" pitchFamily="34" charset="0"/>
              <a:cs typeface="Tahoma" panose="020B0604030504040204" pitchFamily="34" charset="0"/>
            </a:endParaRPr>
          </a:p>
        </p:txBody>
      </p:sp>
      <p:grpSp>
        <p:nvGrpSpPr>
          <p:cNvPr id="17" name="Group 16">
            <a:extLst>
              <a:ext uri="{FF2B5EF4-FFF2-40B4-BE49-F238E27FC236}">
                <a16:creationId xmlns:a16="http://schemas.microsoft.com/office/drawing/2014/main" xmlns="" id="{7454DE33-B129-08C7-52D8-E6062B8D2FB9}"/>
              </a:ext>
            </a:extLst>
          </p:cNvPr>
          <p:cNvGrpSpPr/>
          <p:nvPr/>
        </p:nvGrpSpPr>
        <p:grpSpPr>
          <a:xfrm>
            <a:off x="6537727" y="2181706"/>
            <a:ext cx="5128756" cy="5949355"/>
            <a:chOff x="6537727" y="2181706"/>
            <a:chExt cx="5128756" cy="5949355"/>
          </a:xfrm>
        </p:grpSpPr>
        <p:sp>
          <p:nvSpPr>
            <p:cNvPr id="18" name="Hexagon 17">
              <a:extLst>
                <a:ext uri="{FF2B5EF4-FFF2-40B4-BE49-F238E27FC236}">
                  <a16:creationId xmlns:a16="http://schemas.microsoft.com/office/drawing/2014/main" xmlns="" id="{7507781D-FFC9-A54C-7D67-4AF81FD34CC7}"/>
                </a:ext>
              </a:extLst>
            </p:cNvPr>
            <p:cNvSpPr/>
            <p:nvPr/>
          </p:nvSpPr>
          <p:spPr>
            <a:xfrm rot="16200000">
              <a:off x="6516559" y="2927464"/>
              <a:ext cx="5171089" cy="4457836"/>
            </a:xfrm>
            <a:prstGeom prst="hexagon">
              <a:avLst/>
            </a:prstGeom>
            <a:noFill/>
            <a:ln>
              <a:solidFill>
                <a:schemeClr val="bg1"/>
              </a:solidFill>
            </a:ln>
            <a:effectLst>
              <a:glow rad="139700">
                <a:srgbClr val="FFFF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effectLst>
                  <a:glow rad="101600">
                    <a:srgbClr val="FFFF00">
                      <a:alpha val="60000"/>
                    </a:srgbClr>
                  </a:glow>
                </a:effectLst>
              </a:endParaRPr>
            </a:p>
          </p:txBody>
        </p:sp>
        <p:sp>
          <p:nvSpPr>
            <p:cNvPr id="19" name="Hexagon 18">
              <a:extLst>
                <a:ext uri="{FF2B5EF4-FFF2-40B4-BE49-F238E27FC236}">
                  <a16:creationId xmlns:a16="http://schemas.microsoft.com/office/drawing/2014/main" xmlns="" id="{2BAE97F2-7A93-59C3-EA62-167E639279D5}"/>
                </a:ext>
              </a:extLst>
            </p:cNvPr>
            <p:cNvSpPr/>
            <p:nvPr/>
          </p:nvSpPr>
          <p:spPr>
            <a:xfrm rot="16200000">
              <a:off x="6127428" y="2592006"/>
              <a:ext cx="5949355" cy="5128756"/>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Hexagon 19">
              <a:extLst>
                <a:ext uri="{FF2B5EF4-FFF2-40B4-BE49-F238E27FC236}">
                  <a16:creationId xmlns:a16="http://schemas.microsoft.com/office/drawing/2014/main" xmlns="" id="{BE77DAC2-61AB-DBF1-7F06-70C6D771B53F}"/>
                </a:ext>
              </a:extLst>
            </p:cNvPr>
            <p:cNvSpPr/>
            <p:nvPr/>
          </p:nvSpPr>
          <p:spPr>
            <a:xfrm rot="16200000">
              <a:off x="6953365" y="3274528"/>
              <a:ext cx="4336014" cy="3737943"/>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Hexagon 20">
              <a:extLst>
                <a:ext uri="{FF2B5EF4-FFF2-40B4-BE49-F238E27FC236}">
                  <a16:creationId xmlns:a16="http://schemas.microsoft.com/office/drawing/2014/main" xmlns="" id="{C8CAA24B-0574-4F05-5AE2-846A0C5791F1}"/>
                </a:ext>
              </a:extLst>
            </p:cNvPr>
            <p:cNvSpPr/>
            <p:nvPr/>
          </p:nvSpPr>
          <p:spPr>
            <a:xfrm rot="16200000">
              <a:off x="7860388" y="4135284"/>
              <a:ext cx="2368942" cy="2042191"/>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Hexagon 21">
              <a:extLst>
                <a:ext uri="{FF2B5EF4-FFF2-40B4-BE49-F238E27FC236}">
                  <a16:creationId xmlns:a16="http://schemas.microsoft.com/office/drawing/2014/main" xmlns="" id="{1DB087A8-7EBE-0076-C09F-B0802C0DCA45}"/>
                </a:ext>
              </a:extLst>
            </p:cNvPr>
            <p:cNvSpPr/>
            <p:nvPr/>
          </p:nvSpPr>
          <p:spPr>
            <a:xfrm rot="16200000">
              <a:off x="8376181" y="4579932"/>
              <a:ext cx="1337355" cy="1152892"/>
            </a:xfrm>
            <a:prstGeom prst="hexagon">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 name="TextBox 5">
            <a:extLst>
              <a:ext uri="{FF2B5EF4-FFF2-40B4-BE49-F238E27FC236}">
                <a16:creationId xmlns:a16="http://schemas.microsoft.com/office/drawing/2014/main" xmlns="" id="{2B8ED53D-8691-E53B-214A-962ECA2BFE08}"/>
              </a:ext>
            </a:extLst>
          </p:cNvPr>
          <p:cNvSpPr txBox="1"/>
          <p:nvPr/>
        </p:nvSpPr>
        <p:spPr>
          <a:xfrm>
            <a:off x="7525758" y="1497934"/>
            <a:ext cx="3050001" cy="692497"/>
          </a:xfrm>
          <a:prstGeom prst="rect">
            <a:avLst/>
          </a:prstGeom>
          <a:noFill/>
        </p:spPr>
        <p:txBody>
          <a:bodyPr wrap="square" rtlCol="0">
            <a:spAutoFit/>
          </a:bodyPr>
          <a:lstStyle/>
          <a:p>
            <a:pPr algn="ctr"/>
            <a:r>
              <a:rPr lang="en-US" sz="3600" dirty="0">
                <a:solidFill>
                  <a:srgbClr val="FFFF00"/>
                </a:solidFill>
                <a:latin typeface="Tahoma" panose="020B0604030504040204" pitchFamily="34" charset="0"/>
                <a:ea typeface="Tahoma" panose="020B0604030504040204" pitchFamily="34" charset="0"/>
                <a:cs typeface="Tahoma" panose="020B0604030504040204" pitchFamily="34" charset="0"/>
              </a:rPr>
              <a:t>Non-Volatility</a:t>
            </a:r>
            <a:endParaRPr lang="en-IN" sz="36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23" name="TextBox 22">
            <a:extLst>
              <a:ext uri="{FF2B5EF4-FFF2-40B4-BE49-F238E27FC236}">
                <a16:creationId xmlns:a16="http://schemas.microsoft.com/office/drawing/2014/main" xmlns="" id="{A021ACA5-FE81-0EF5-82A4-B16684C8BE3D}"/>
              </a:ext>
            </a:extLst>
          </p:cNvPr>
          <p:cNvSpPr txBox="1"/>
          <p:nvPr/>
        </p:nvSpPr>
        <p:spPr>
          <a:xfrm>
            <a:off x="11220285" y="2996497"/>
            <a:ext cx="3050001" cy="1246495"/>
          </a:xfrm>
          <a:prstGeom prst="rect">
            <a:avLst/>
          </a:prstGeom>
          <a:noFill/>
        </p:spPr>
        <p:txBody>
          <a:bodyPr wrap="square" rtlCol="0">
            <a:spAutoFit/>
          </a:bodyPr>
          <a:lstStyle/>
          <a:p>
            <a:pPr algn="ctr"/>
            <a:r>
              <a:rPr lang="en-US" sz="3600" dirty="0">
                <a:solidFill>
                  <a:srgbClr val="FFFF00"/>
                </a:solidFill>
                <a:latin typeface="Tahoma" panose="020B0604030504040204" pitchFamily="34" charset="0"/>
                <a:ea typeface="Tahoma" panose="020B0604030504040204" pitchFamily="34" charset="0"/>
                <a:cs typeface="Tahoma" panose="020B0604030504040204" pitchFamily="34" charset="0"/>
              </a:rPr>
              <a:t>Energy Efficiency</a:t>
            </a:r>
            <a:endParaRPr lang="en-IN" sz="36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xmlns="" id="{3CE1E7F5-0910-B009-7088-0734E842E9C5}"/>
              </a:ext>
            </a:extLst>
          </p:cNvPr>
          <p:cNvSpPr txBox="1"/>
          <p:nvPr/>
        </p:nvSpPr>
        <p:spPr>
          <a:xfrm>
            <a:off x="10962628" y="6497185"/>
            <a:ext cx="3050001" cy="692497"/>
          </a:xfrm>
          <a:prstGeom prst="rect">
            <a:avLst/>
          </a:prstGeom>
          <a:noFill/>
        </p:spPr>
        <p:txBody>
          <a:bodyPr wrap="square" rtlCol="0">
            <a:spAutoFit/>
          </a:bodyPr>
          <a:lstStyle/>
          <a:p>
            <a:pPr algn="ctr"/>
            <a:r>
              <a:rPr lang="en-US" sz="3600" dirty="0">
                <a:solidFill>
                  <a:srgbClr val="FFFF00"/>
                </a:solidFill>
                <a:latin typeface="Tahoma" panose="020B0604030504040204" pitchFamily="34" charset="0"/>
                <a:ea typeface="Tahoma" panose="020B0604030504040204" pitchFamily="34" charset="0"/>
                <a:cs typeface="Tahoma" panose="020B0604030504040204" pitchFamily="34" charset="0"/>
              </a:rPr>
              <a:t>Speed</a:t>
            </a:r>
            <a:endParaRPr lang="en-IN" sz="36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25" name="TextBox 24">
            <a:extLst>
              <a:ext uri="{FF2B5EF4-FFF2-40B4-BE49-F238E27FC236}">
                <a16:creationId xmlns:a16="http://schemas.microsoft.com/office/drawing/2014/main" xmlns="" id="{6D254C01-8BB8-7E0D-CBF0-91C3B342E58D}"/>
              </a:ext>
            </a:extLst>
          </p:cNvPr>
          <p:cNvSpPr txBox="1"/>
          <p:nvPr/>
        </p:nvSpPr>
        <p:spPr>
          <a:xfrm>
            <a:off x="7519858" y="8167933"/>
            <a:ext cx="3050001" cy="692497"/>
          </a:xfrm>
          <a:prstGeom prst="rect">
            <a:avLst/>
          </a:prstGeom>
          <a:noFill/>
        </p:spPr>
        <p:txBody>
          <a:bodyPr wrap="square" rtlCol="0">
            <a:spAutoFit/>
          </a:bodyPr>
          <a:lstStyle/>
          <a:p>
            <a:pPr algn="ctr"/>
            <a:r>
              <a:rPr lang="en-US" sz="3600" dirty="0" err="1">
                <a:solidFill>
                  <a:srgbClr val="FFFF00"/>
                </a:solidFill>
                <a:latin typeface="Tahoma" panose="020B0604030504040204" pitchFamily="34" charset="0"/>
                <a:ea typeface="Tahoma" panose="020B0604030504040204" pitchFamily="34" charset="0"/>
                <a:cs typeface="Tahoma" panose="020B0604030504040204" pitchFamily="34" charset="0"/>
              </a:rPr>
              <a:t>Reliabilty</a:t>
            </a:r>
            <a:endParaRPr lang="en-IN" sz="36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26" name="TextBox 25">
            <a:extLst>
              <a:ext uri="{FF2B5EF4-FFF2-40B4-BE49-F238E27FC236}">
                <a16:creationId xmlns:a16="http://schemas.microsoft.com/office/drawing/2014/main" xmlns="" id="{06785C12-4344-075D-852C-08699260554F}"/>
              </a:ext>
            </a:extLst>
          </p:cNvPr>
          <p:cNvSpPr txBox="1"/>
          <p:nvPr/>
        </p:nvSpPr>
        <p:spPr>
          <a:xfrm>
            <a:off x="3688474" y="6420759"/>
            <a:ext cx="3050001" cy="692497"/>
          </a:xfrm>
          <a:prstGeom prst="rect">
            <a:avLst/>
          </a:prstGeom>
          <a:noFill/>
        </p:spPr>
        <p:txBody>
          <a:bodyPr wrap="square" rtlCol="0">
            <a:spAutoFit/>
          </a:bodyPr>
          <a:lstStyle/>
          <a:p>
            <a:pPr algn="ctr"/>
            <a:r>
              <a:rPr lang="en-US" sz="3600" dirty="0">
                <a:solidFill>
                  <a:srgbClr val="FFFF00"/>
                </a:solidFill>
                <a:latin typeface="Tahoma" panose="020B0604030504040204" pitchFamily="34" charset="0"/>
                <a:ea typeface="Tahoma" panose="020B0604030504040204" pitchFamily="34" charset="0"/>
                <a:cs typeface="Tahoma" panose="020B0604030504040204" pitchFamily="34" charset="0"/>
              </a:rPr>
              <a:t>Affordability</a:t>
            </a:r>
            <a:endParaRPr lang="en-IN" sz="36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xmlns="" id="{73BDD8B4-4005-F750-F6D2-D45C209332B6}"/>
              </a:ext>
            </a:extLst>
          </p:cNvPr>
          <p:cNvSpPr txBox="1"/>
          <p:nvPr/>
        </p:nvSpPr>
        <p:spPr>
          <a:xfrm>
            <a:off x="4103565" y="2956756"/>
            <a:ext cx="3050001" cy="692497"/>
          </a:xfrm>
          <a:prstGeom prst="rect">
            <a:avLst/>
          </a:prstGeom>
          <a:noFill/>
        </p:spPr>
        <p:txBody>
          <a:bodyPr wrap="square" rtlCol="0">
            <a:spAutoFit/>
          </a:bodyPr>
          <a:lstStyle/>
          <a:p>
            <a:pPr algn="ctr"/>
            <a:r>
              <a:rPr lang="en-US" sz="3600" dirty="0">
                <a:solidFill>
                  <a:srgbClr val="FFFF00"/>
                </a:solidFill>
                <a:latin typeface="Tahoma" panose="020B0604030504040204" pitchFamily="34" charset="0"/>
                <a:ea typeface="Tahoma" panose="020B0604030504040204" pitchFamily="34" charset="0"/>
                <a:cs typeface="Tahoma" panose="020B0604030504040204" pitchFamily="34" charset="0"/>
              </a:rPr>
              <a:t>Density</a:t>
            </a:r>
            <a:endParaRPr lang="en-IN" sz="3600" dirty="0">
              <a:solidFill>
                <a:srgbClr val="FFFF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64245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pngtree-business-ppt-light-effect-blue-simple-image_793253 (1).jpg"/>
          <p:cNvPicPr>
            <a:picLocks noChangeAspect="1"/>
          </p:cNvPicPr>
          <p:nvPr/>
        </p:nvPicPr>
        <p:blipFill>
          <a:blip r:embed="rId2"/>
          <a:stretch>
            <a:fillRect/>
          </a:stretch>
        </p:blipFill>
        <p:spPr>
          <a:xfrm>
            <a:off x="1" y="0"/>
            <a:ext cx="18288000" cy="10287000"/>
          </a:xfrm>
          <a:prstGeom prst="rect">
            <a:avLst/>
          </a:prstGeom>
        </p:spPr>
      </p:pic>
      <p:cxnSp>
        <p:nvCxnSpPr>
          <p:cNvPr id="8" name="Straight Connector 7">
            <a:extLst>
              <a:ext uri="{FF2B5EF4-FFF2-40B4-BE49-F238E27FC236}">
                <a16:creationId xmlns:a16="http://schemas.microsoft.com/office/drawing/2014/main" xmlns="" id="{246FBA59-510F-D11D-AA4B-5E9213D76AC9}"/>
              </a:ext>
            </a:extLst>
          </p:cNvPr>
          <p:cNvCxnSpPr/>
          <p:nvPr/>
        </p:nvCxnSpPr>
        <p:spPr>
          <a:xfrm>
            <a:off x="167016" y="1261240"/>
            <a:ext cx="17774142"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1" name="Title 3">
            <a:extLst>
              <a:ext uri="{FF2B5EF4-FFF2-40B4-BE49-F238E27FC236}">
                <a16:creationId xmlns:a16="http://schemas.microsoft.com/office/drawing/2014/main" xmlns="" id="{8BFBCA9B-AC62-7DF6-2811-786F246A942B}"/>
              </a:ext>
            </a:extLst>
          </p:cNvPr>
          <p:cNvSpPr txBox="1">
            <a:spLocks/>
          </p:cNvSpPr>
          <p:nvPr/>
        </p:nvSpPr>
        <p:spPr>
          <a:xfrm>
            <a:off x="4751826" y="348499"/>
            <a:ext cx="13189332" cy="918972"/>
          </a:xfrm>
          <a:prstGeom prst="rect">
            <a:avLst/>
          </a:prstGeom>
          <a:no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4200" dirty="0">
                <a:latin typeface="Tahoma" panose="020B0604030504040204" pitchFamily="34" charset="0"/>
                <a:ea typeface="Tahoma" panose="020B0604030504040204" pitchFamily="34" charset="0"/>
                <a:cs typeface="Tahoma" panose="020B0604030504040204" pitchFamily="34" charset="0"/>
              </a:rPr>
              <a:t>The Memory Hierarchy</a:t>
            </a:r>
          </a:p>
        </p:txBody>
      </p:sp>
      <p:sp>
        <p:nvSpPr>
          <p:cNvPr id="12" name="Title 3">
            <a:extLst>
              <a:ext uri="{FF2B5EF4-FFF2-40B4-BE49-F238E27FC236}">
                <a16:creationId xmlns:a16="http://schemas.microsoft.com/office/drawing/2014/main" xmlns="" id="{605536EB-71D0-AC2A-BA34-573B0833665D}"/>
              </a:ext>
            </a:extLst>
          </p:cNvPr>
          <p:cNvSpPr txBox="1">
            <a:spLocks/>
          </p:cNvSpPr>
          <p:nvPr/>
        </p:nvSpPr>
        <p:spPr>
          <a:xfrm>
            <a:off x="167016" y="8776146"/>
            <a:ext cx="17908713" cy="1337430"/>
          </a:xfrm>
          <a:prstGeom prst="rect">
            <a:avLst/>
          </a:prstGeom>
          <a:solidFill>
            <a:srgbClr val="7030A0">
              <a:alpha val="20000"/>
            </a:srgbClr>
          </a:solid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spcBef>
                <a:spcPts val="1200"/>
              </a:spcBef>
            </a:pPr>
            <a:r>
              <a:rPr lang="en-US" sz="3000" dirty="0">
                <a:latin typeface="Tahoma" panose="020B0604030504040204" pitchFamily="34" charset="0"/>
                <a:ea typeface="Tahoma" panose="020B0604030504040204" pitchFamily="34" charset="0"/>
                <a:cs typeface="Tahoma" panose="020B0604030504040204" pitchFamily="34" charset="0"/>
              </a:rPr>
              <a:t>Scaling limit of market dominant technologies such as SRAM, DRAM and FLASH and performance gap in memory hierarchy provides market for emerging memory technologies</a:t>
            </a:r>
          </a:p>
        </p:txBody>
      </p:sp>
      <p:pic>
        <p:nvPicPr>
          <p:cNvPr id="2" name="Picture 1">
            <a:extLst>
              <a:ext uri="{FF2B5EF4-FFF2-40B4-BE49-F238E27FC236}">
                <a16:creationId xmlns:a16="http://schemas.microsoft.com/office/drawing/2014/main" xmlns="" id="{CFA0BB52-AE2B-A8B7-694A-956D7A632D4C}"/>
              </a:ext>
            </a:extLst>
          </p:cNvPr>
          <p:cNvPicPr>
            <a:picLocks noChangeAspect="1"/>
          </p:cNvPicPr>
          <p:nvPr/>
        </p:nvPicPr>
        <p:blipFill>
          <a:blip r:embed="rId3"/>
          <a:stretch>
            <a:fillRect/>
          </a:stretch>
        </p:blipFill>
        <p:spPr>
          <a:xfrm>
            <a:off x="799293" y="2259837"/>
            <a:ext cx="9300834" cy="5043660"/>
          </a:xfrm>
          <a:prstGeom prst="rect">
            <a:avLst/>
          </a:prstGeom>
        </p:spPr>
      </p:pic>
      <p:pic>
        <p:nvPicPr>
          <p:cNvPr id="3" name="Picture 2">
            <a:extLst>
              <a:ext uri="{FF2B5EF4-FFF2-40B4-BE49-F238E27FC236}">
                <a16:creationId xmlns:a16="http://schemas.microsoft.com/office/drawing/2014/main" xmlns="" id="{41C76497-4CBC-A414-32A0-3A36C0B0C985}"/>
              </a:ext>
            </a:extLst>
          </p:cNvPr>
          <p:cNvPicPr>
            <a:picLocks noChangeAspect="1"/>
          </p:cNvPicPr>
          <p:nvPr/>
        </p:nvPicPr>
        <p:blipFill>
          <a:blip r:embed="rId4"/>
          <a:stretch>
            <a:fillRect/>
          </a:stretch>
        </p:blipFill>
        <p:spPr>
          <a:xfrm>
            <a:off x="10798339" y="2351461"/>
            <a:ext cx="6706132" cy="5174173"/>
          </a:xfrm>
          <a:prstGeom prst="rect">
            <a:avLst/>
          </a:prstGeom>
        </p:spPr>
      </p:pic>
      <p:grpSp>
        <p:nvGrpSpPr>
          <p:cNvPr id="5" name="Group 4">
            <a:extLst>
              <a:ext uri="{FF2B5EF4-FFF2-40B4-BE49-F238E27FC236}">
                <a16:creationId xmlns:a16="http://schemas.microsoft.com/office/drawing/2014/main" xmlns="" id="{FB00302C-4592-0DDA-2573-F729F932BC8B}"/>
              </a:ext>
            </a:extLst>
          </p:cNvPr>
          <p:cNvGrpSpPr/>
          <p:nvPr/>
        </p:nvGrpSpPr>
        <p:grpSpPr>
          <a:xfrm>
            <a:off x="2608701" y="3677292"/>
            <a:ext cx="4019550" cy="1854012"/>
            <a:chOff x="2608701" y="3677292"/>
            <a:chExt cx="4019550" cy="1854012"/>
          </a:xfrm>
        </p:grpSpPr>
        <p:sp>
          <p:nvSpPr>
            <p:cNvPr id="4" name="TextBox 3">
              <a:extLst>
                <a:ext uri="{FF2B5EF4-FFF2-40B4-BE49-F238E27FC236}">
                  <a16:creationId xmlns:a16="http://schemas.microsoft.com/office/drawing/2014/main" xmlns="" id="{AD9E95AA-FB63-A0A8-B555-D6B9E0473732}"/>
                </a:ext>
              </a:extLst>
            </p:cNvPr>
            <p:cNvSpPr txBox="1"/>
            <p:nvPr/>
          </p:nvSpPr>
          <p:spPr>
            <a:xfrm>
              <a:off x="2646801" y="4977306"/>
              <a:ext cx="3981450" cy="553998"/>
            </a:xfrm>
            <a:prstGeom prst="rect">
              <a:avLst/>
            </a:prstGeom>
            <a:noFill/>
          </p:spPr>
          <p:txBody>
            <a:bodyPr wrap="square" rtlCol="0">
              <a:spAutoFit/>
            </a:bodyPr>
            <a:lstStyle/>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Emerging Memories</a:t>
              </a:r>
              <a:endParaRPr lang="en-IN"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xmlns="" id="{04FDBD1C-73E6-6E19-0E2D-C86882D95F5F}"/>
                </a:ext>
              </a:extLst>
            </p:cNvPr>
            <p:cNvSpPr txBox="1"/>
            <p:nvPr/>
          </p:nvSpPr>
          <p:spPr>
            <a:xfrm>
              <a:off x="2608701" y="3677292"/>
              <a:ext cx="3981450" cy="553998"/>
            </a:xfrm>
            <a:prstGeom prst="rect">
              <a:avLst/>
            </a:prstGeom>
            <a:noFill/>
          </p:spPr>
          <p:txBody>
            <a:bodyPr wrap="square" rtlCol="0">
              <a:spAutoFit/>
            </a:bodyPr>
            <a:lstStyle/>
            <a:p>
              <a:r>
                <a:rPr lang="en-US" b="1" dirty="0">
                  <a:solidFill>
                    <a:srgbClr val="FF0000"/>
                  </a:solidFill>
                  <a:latin typeface="Tahoma" panose="020B0604030504040204" pitchFamily="34" charset="0"/>
                  <a:ea typeface="Tahoma" panose="020B0604030504040204" pitchFamily="34" charset="0"/>
                  <a:cs typeface="Tahoma" panose="020B0604030504040204" pitchFamily="34" charset="0"/>
                </a:rPr>
                <a:t>Emerging Memories</a:t>
              </a:r>
              <a:endParaRPr lang="en-IN"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xmlns="" val="3305970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pngtree-business-ppt-light-effect-blue-simple-image_793253 (1).jpg"/>
          <p:cNvPicPr>
            <a:picLocks noChangeAspect="1"/>
          </p:cNvPicPr>
          <p:nvPr/>
        </p:nvPicPr>
        <p:blipFill>
          <a:blip r:embed="rId3"/>
          <a:stretch>
            <a:fillRect/>
          </a:stretch>
        </p:blipFill>
        <p:spPr>
          <a:xfrm>
            <a:off x="0" y="0"/>
            <a:ext cx="18288000" cy="10287000"/>
          </a:xfrm>
          <a:prstGeom prst="rect">
            <a:avLst/>
          </a:prstGeom>
        </p:spPr>
      </p:pic>
      <p:cxnSp>
        <p:nvCxnSpPr>
          <p:cNvPr id="8" name="Straight Connector 7">
            <a:extLst>
              <a:ext uri="{FF2B5EF4-FFF2-40B4-BE49-F238E27FC236}">
                <a16:creationId xmlns:a16="http://schemas.microsoft.com/office/drawing/2014/main" xmlns="" id="{246FBA59-510F-D11D-AA4B-5E9213D76AC9}"/>
              </a:ext>
            </a:extLst>
          </p:cNvPr>
          <p:cNvCxnSpPr/>
          <p:nvPr/>
        </p:nvCxnSpPr>
        <p:spPr>
          <a:xfrm>
            <a:off x="167016" y="1261240"/>
            <a:ext cx="17774142" cy="0"/>
          </a:xfrm>
          <a:prstGeom prst="line">
            <a:avLst/>
          </a:prstGeom>
          <a:ln w="57150">
            <a:solidFill>
              <a:srgbClr val="C00000"/>
            </a:solidFill>
          </a:ln>
        </p:spPr>
        <p:style>
          <a:lnRef idx="3">
            <a:schemeClr val="dk1"/>
          </a:lnRef>
          <a:fillRef idx="0">
            <a:schemeClr val="dk1"/>
          </a:fillRef>
          <a:effectRef idx="2">
            <a:schemeClr val="dk1"/>
          </a:effectRef>
          <a:fontRef idx="minor">
            <a:schemeClr val="tx1"/>
          </a:fontRef>
        </p:style>
      </p:cxnSp>
      <p:sp>
        <p:nvSpPr>
          <p:cNvPr id="11" name="Title 3">
            <a:extLst>
              <a:ext uri="{FF2B5EF4-FFF2-40B4-BE49-F238E27FC236}">
                <a16:creationId xmlns:a16="http://schemas.microsoft.com/office/drawing/2014/main" xmlns="" id="{8BFBCA9B-AC62-7DF6-2811-786F246A942B}"/>
              </a:ext>
            </a:extLst>
          </p:cNvPr>
          <p:cNvSpPr txBox="1">
            <a:spLocks/>
          </p:cNvSpPr>
          <p:nvPr/>
        </p:nvSpPr>
        <p:spPr>
          <a:xfrm>
            <a:off x="4751826" y="348499"/>
            <a:ext cx="13189332" cy="918972"/>
          </a:xfrm>
          <a:prstGeom prst="rect">
            <a:avLst/>
          </a:prstGeom>
          <a:no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r>
              <a:rPr lang="en-US" sz="4200" dirty="0">
                <a:latin typeface="Tahoma" panose="020B0604030504040204" pitchFamily="34" charset="0"/>
                <a:ea typeface="Tahoma" panose="020B0604030504040204" pitchFamily="34" charset="0"/>
                <a:cs typeface="Tahoma" panose="020B0604030504040204" pitchFamily="34" charset="0"/>
              </a:rPr>
              <a:t>Emerging Memory Solutions</a:t>
            </a:r>
          </a:p>
        </p:txBody>
      </p:sp>
      <p:sp>
        <p:nvSpPr>
          <p:cNvPr id="12" name="Title 3">
            <a:extLst>
              <a:ext uri="{FF2B5EF4-FFF2-40B4-BE49-F238E27FC236}">
                <a16:creationId xmlns:a16="http://schemas.microsoft.com/office/drawing/2014/main" xmlns="" id="{605536EB-71D0-AC2A-BA34-573B0833665D}"/>
              </a:ext>
            </a:extLst>
          </p:cNvPr>
          <p:cNvSpPr txBox="1">
            <a:spLocks/>
          </p:cNvSpPr>
          <p:nvPr/>
        </p:nvSpPr>
        <p:spPr>
          <a:xfrm>
            <a:off x="167016" y="8860221"/>
            <a:ext cx="17908713" cy="1253355"/>
          </a:xfrm>
          <a:prstGeom prst="rect">
            <a:avLst/>
          </a:prstGeom>
          <a:solidFill>
            <a:srgbClr val="7030A0">
              <a:alpha val="20000"/>
            </a:srgbClr>
          </a:solidFill>
        </p:spPr>
        <p:txBody>
          <a:bodyPr/>
          <a:lstStyle>
            <a:lvl1pPr algn="l" defTabSz="914400" rtl="0" eaLnBrk="1" latinLnBrk="0" hangingPunct="1">
              <a:lnSpc>
                <a:spcPct val="90000"/>
              </a:lnSpc>
              <a:spcBef>
                <a:spcPct val="0"/>
              </a:spcBef>
              <a:buNone/>
              <a:defRPr sz="6600" kern="1200">
                <a:solidFill>
                  <a:schemeClr val="tx1"/>
                </a:solidFill>
                <a:latin typeface="+mj-lt"/>
                <a:ea typeface="+mj-ea"/>
                <a:cs typeface="+mj-cs"/>
              </a:defRPr>
            </a:lvl1pPr>
          </a:lstStyle>
          <a:p>
            <a:pPr algn="ctr">
              <a:lnSpc>
                <a:spcPct val="100000"/>
              </a:lnSpc>
              <a:spcBef>
                <a:spcPts val="1200"/>
              </a:spcBef>
            </a:pPr>
            <a:r>
              <a:rPr lang="en-US" sz="3000" dirty="0">
                <a:latin typeface="Tahoma" panose="020B0604030504040204" pitchFamily="34" charset="0"/>
                <a:ea typeface="Tahoma" panose="020B0604030504040204" pitchFamily="34" charset="0"/>
                <a:cs typeface="Tahoma" panose="020B0604030504040204" pitchFamily="34" charset="0"/>
              </a:rPr>
              <a:t>RRAM, PCM &amp; MRAM are current controlled devices whereas Ferroelectric Memories are voltage-controlled devices</a:t>
            </a:r>
            <a:endParaRPr lang="en-US" sz="3000" b="0" i="0" dirty="0">
              <a:effectLst/>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xmlns="" id="{4645932D-AA41-B8AF-5969-D9A735E14450}"/>
              </a:ext>
            </a:extLst>
          </p:cNvPr>
          <p:cNvPicPr>
            <a:picLocks noChangeAspect="1"/>
          </p:cNvPicPr>
          <p:nvPr/>
        </p:nvPicPr>
        <p:blipFill>
          <a:blip r:embed="rId4"/>
          <a:stretch>
            <a:fillRect/>
          </a:stretch>
        </p:blipFill>
        <p:spPr>
          <a:xfrm>
            <a:off x="2929258" y="1587193"/>
            <a:ext cx="4415019" cy="2511042"/>
          </a:xfrm>
          <a:prstGeom prst="rect">
            <a:avLst/>
          </a:prstGeom>
        </p:spPr>
      </p:pic>
      <p:pic>
        <p:nvPicPr>
          <p:cNvPr id="5" name="Picture 4">
            <a:extLst>
              <a:ext uri="{FF2B5EF4-FFF2-40B4-BE49-F238E27FC236}">
                <a16:creationId xmlns:a16="http://schemas.microsoft.com/office/drawing/2014/main" xmlns="" id="{F33B1D6D-DB7F-4FDB-4B84-1DF13BDFB05E}"/>
              </a:ext>
            </a:extLst>
          </p:cNvPr>
          <p:cNvPicPr>
            <a:picLocks noChangeAspect="1"/>
          </p:cNvPicPr>
          <p:nvPr/>
        </p:nvPicPr>
        <p:blipFill>
          <a:blip r:embed="rId5"/>
          <a:stretch>
            <a:fillRect/>
          </a:stretch>
        </p:blipFill>
        <p:spPr>
          <a:xfrm>
            <a:off x="10692822" y="1363114"/>
            <a:ext cx="4842570" cy="2880000"/>
          </a:xfrm>
          <a:prstGeom prst="rect">
            <a:avLst/>
          </a:prstGeom>
        </p:spPr>
      </p:pic>
      <p:pic>
        <p:nvPicPr>
          <p:cNvPr id="13" name="Picture 12">
            <a:extLst>
              <a:ext uri="{FF2B5EF4-FFF2-40B4-BE49-F238E27FC236}">
                <a16:creationId xmlns:a16="http://schemas.microsoft.com/office/drawing/2014/main" xmlns="" id="{868369EB-1011-02F1-985A-8E683138A6DA}"/>
              </a:ext>
            </a:extLst>
          </p:cNvPr>
          <p:cNvPicPr>
            <a:picLocks noChangeAspect="1"/>
          </p:cNvPicPr>
          <p:nvPr/>
        </p:nvPicPr>
        <p:blipFill>
          <a:blip r:embed="rId6"/>
          <a:stretch>
            <a:fillRect/>
          </a:stretch>
        </p:blipFill>
        <p:spPr>
          <a:xfrm>
            <a:off x="1946823" y="5143500"/>
            <a:ext cx="6379891" cy="3043207"/>
          </a:xfrm>
          <a:prstGeom prst="rect">
            <a:avLst/>
          </a:prstGeom>
        </p:spPr>
      </p:pic>
      <p:sp>
        <p:nvSpPr>
          <p:cNvPr id="14" name="TextBox 13">
            <a:extLst>
              <a:ext uri="{FF2B5EF4-FFF2-40B4-BE49-F238E27FC236}">
                <a16:creationId xmlns:a16="http://schemas.microsoft.com/office/drawing/2014/main" xmlns="" id="{986F4B94-48E3-788A-608A-5C2EB580DACE}"/>
              </a:ext>
            </a:extLst>
          </p:cNvPr>
          <p:cNvSpPr txBox="1"/>
          <p:nvPr/>
        </p:nvSpPr>
        <p:spPr>
          <a:xfrm>
            <a:off x="2442117" y="4246602"/>
            <a:ext cx="5302405" cy="600165"/>
          </a:xfrm>
          <a:prstGeom prst="rect">
            <a:avLst/>
          </a:prstGeom>
          <a:noFill/>
        </p:spPr>
        <p:txBody>
          <a:bodyPr wrap="square" rtlCol="0">
            <a:spAutoFit/>
          </a:bodyPr>
          <a:lstStyle/>
          <a:p>
            <a:pPr algn="ctr"/>
            <a:r>
              <a:rPr lang="en-US" sz="3000" dirty="0">
                <a:solidFill>
                  <a:srgbClr val="C00000"/>
                </a:solidFill>
                <a:latin typeface="Tahoma" panose="020B0604030504040204" pitchFamily="34" charset="0"/>
                <a:ea typeface="Tahoma" panose="020B0604030504040204" pitchFamily="34" charset="0"/>
                <a:cs typeface="Tahoma" panose="020B0604030504040204" pitchFamily="34" charset="0"/>
              </a:rPr>
              <a:t>Resistive RAM (RRAM)</a:t>
            </a:r>
            <a:endParaRPr lang="en-IN" sz="30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xmlns="" id="{A55607D2-0B73-5BE3-E2BA-53A004EF9C3F}"/>
              </a:ext>
            </a:extLst>
          </p:cNvPr>
          <p:cNvSpPr txBox="1"/>
          <p:nvPr/>
        </p:nvSpPr>
        <p:spPr>
          <a:xfrm>
            <a:off x="10080703" y="4246602"/>
            <a:ext cx="5302405" cy="600165"/>
          </a:xfrm>
          <a:prstGeom prst="rect">
            <a:avLst/>
          </a:prstGeom>
          <a:noFill/>
        </p:spPr>
        <p:txBody>
          <a:bodyPr wrap="square" rtlCol="0">
            <a:spAutoFit/>
          </a:bodyPr>
          <a:lstStyle/>
          <a:p>
            <a:pPr algn="ctr"/>
            <a:r>
              <a:rPr lang="en-US" sz="3000" dirty="0">
                <a:solidFill>
                  <a:srgbClr val="C00000"/>
                </a:solidFill>
                <a:latin typeface="Tahoma" panose="020B0604030504040204" pitchFamily="34" charset="0"/>
                <a:ea typeface="Tahoma" panose="020B0604030504040204" pitchFamily="34" charset="0"/>
                <a:cs typeface="Tahoma" panose="020B0604030504040204" pitchFamily="34" charset="0"/>
              </a:rPr>
              <a:t>Phase Change Memory (PCM)</a:t>
            </a:r>
            <a:endParaRPr lang="en-IN" sz="30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xmlns="" id="{A398D556-1827-A5E9-0F90-74BFECBA8B45}"/>
              </a:ext>
            </a:extLst>
          </p:cNvPr>
          <p:cNvSpPr txBox="1"/>
          <p:nvPr/>
        </p:nvSpPr>
        <p:spPr>
          <a:xfrm>
            <a:off x="2648415" y="8165356"/>
            <a:ext cx="5302405" cy="600165"/>
          </a:xfrm>
          <a:prstGeom prst="rect">
            <a:avLst/>
          </a:prstGeom>
          <a:noFill/>
        </p:spPr>
        <p:txBody>
          <a:bodyPr wrap="square" rtlCol="0">
            <a:spAutoFit/>
          </a:bodyPr>
          <a:lstStyle/>
          <a:p>
            <a:pPr algn="ctr"/>
            <a:r>
              <a:rPr lang="en-US" sz="3000" dirty="0">
                <a:solidFill>
                  <a:srgbClr val="C00000"/>
                </a:solidFill>
                <a:latin typeface="Tahoma" panose="020B0604030504040204" pitchFamily="34" charset="0"/>
                <a:ea typeface="Tahoma" panose="020B0604030504040204" pitchFamily="34" charset="0"/>
                <a:cs typeface="Tahoma" panose="020B0604030504040204" pitchFamily="34" charset="0"/>
              </a:rPr>
              <a:t>Magnetic RAM (MRAM)</a:t>
            </a:r>
            <a:endParaRPr lang="en-IN" sz="30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pic>
        <p:nvPicPr>
          <p:cNvPr id="23" name="Picture 22">
            <a:extLst>
              <a:ext uri="{FF2B5EF4-FFF2-40B4-BE49-F238E27FC236}">
                <a16:creationId xmlns:a16="http://schemas.microsoft.com/office/drawing/2014/main" xmlns="" id="{ED28E68A-E31C-C26F-FEC7-A51B8D6BFE58}"/>
              </a:ext>
            </a:extLst>
          </p:cNvPr>
          <p:cNvPicPr>
            <a:picLocks noChangeAspect="1"/>
          </p:cNvPicPr>
          <p:nvPr/>
        </p:nvPicPr>
        <p:blipFill>
          <a:blip r:embed="rId7"/>
          <a:stretch>
            <a:fillRect/>
          </a:stretch>
        </p:blipFill>
        <p:spPr>
          <a:xfrm>
            <a:off x="10488351" y="5096139"/>
            <a:ext cx="5502496" cy="3090568"/>
          </a:xfrm>
          <a:prstGeom prst="rect">
            <a:avLst/>
          </a:prstGeom>
        </p:spPr>
      </p:pic>
      <p:sp>
        <p:nvSpPr>
          <p:cNvPr id="24" name="TextBox 23">
            <a:extLst>
              <a:ext uri="{FF2B5EF4-FFF2-40B4-BE49-F238E27FC236}">
                <a16:creationId xmlns:a16="http://schemas.microsoft.com/office/drawing/2014/main" xmlns="" id="{FFAA2F65-390B-6F20-BFA4-9012E6379393}"/>
              </a:ext>
            </a:extLst>
          </p:cNvPr>
          <p:cNvSpPr txBox="1"/>
          <p:nvPr/>
        </p:nvSpPr>
        <p:spPr>
          <a:xfrm>
            <a:off x="10592463" y="8156746"/>
            <a:ext cx="5302405" cy="600165"/>
          </a:xfrm>
          <a:prstGeom prst="rect">
            <a:avLst/>
          </a:prstGeom>
          <a:noFill/>
        </p:spPr>
        <p:txBody>
          <a:bodyPr wrap="square" rtlCol="0">
            <a:spAutoFit/>
          </a:bodyPr>
          <a:lstStyle/>
          <a:p>
            <a:pPr algn="ctr"/>
            <a:r>
              <a:rPr lang="en-US" sz="3000" dirty="0">
                <a:solidFill>
                  <a:srgbClr val="C00000"/>
                </a:solidFill>
                <a:latin typeface="Tahoma" panose="020B0604030504040204" pitchFamily="34" charset="0"/>
                <a:ea typeface="Tahoma" panose="020B0604030504040204" pitchFamily="34" charset="0"/>
                <a:cs typeface="Tahoma" panose="020B0604030504040204" pitchFamily="34" charset="0"/>
              </a:rPr>
              <a:t>Ferroelectric Memories</a:t>
            </a:r>
            <a:endParaRPr lang="en-IN" sz="3000" dirty="0">
              <a:solidFill>
                <a:srgbClr val="C0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23302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3F52214-117B-8EEE-595E-FD164F7612B5}"/>
            </a:ext>
          </a:extLst>
        </p:cNvPr>
        <p:cNvGrpSpPr/>
        <p:nvPr/>
      </p:nvGrpSpPr>
      <p:grpSpPr>
        <a:xfrm>
          <a:off x="0" y="0"/>
          <a:ext cx="0" cy="0"/>
          <a:chOff x="0" y="0"/>
          <a:chExt cx="0" cy="0"/>
        </a:xfrm>
      </p:grpSpPr>
      <p:pic>
        <p:nvPicPr>
          <p:cNvPr id="30" name="Picture 29" descr="pngtree-business-ppt-light-effect-blue-simple-image_793253 (1).jpg"/>
          <p:cNvPicPr>
            <a:picLocks noChangeAspect="1"/>
          </p:cNvPicPr>
          <p:nvPr/>
        </p:nvPicPr>
        <p:blipFill>
          <a:blip r:embed="rId3"/>
          <a:stretch>
            <a:fillRect/>
          </a:stretch>
        </p:blipFill>
        <p:spPr>
          <a:xfrm>
            <a:off x="0" y="0"/>
            <a:ext cx="18288000" cy="10287000"/>
          </a:xfrm>
          <a:prstGeom prst="rect">
            <a:avLst/>
          </a:prstGeom>
        </p:spPr>
      </p:pic>
      <p:sp>
        <p:nvSpPr>
          <p:cNvPr id="54" name="Title 1">
            <a:extLst>
              <a:ext uri="{FF2B5EF4-FFF2-40B4-BE49-F238E27FC236}">
                <a16:creationId xmlns:a16="http://schemas.microsoft.com/office/drawing/2014/main" xmlns="" id="{53BEB97E-C8ED-BBC8-D545-730DC25E3E7F}"/>
              </a:ext>
            </a:extLst>
          </p:cNvPr>
          <p:cNvSpPr txBox="1">
            <a:spLocks/>
          </p:cNvSpPr>
          <p:nvPr/>
        </p:nvSpPr>
        <p:spPr>
          <a:xfrm>
            <a:off x="0" y="10651"/>
            <a:ext cx="15628620" cy="1522141"/>
          </a:xfrm>
          <a:prstGeom prst="rect">
            <a:avLst/>
          </a:prstGeom>
        </p:spPr>
        <p:txBody>
          <a:bodyPr>
            <a:normAutofit/>
          </a:bodyPr>
          <a:lstStyle>
            <a:lvl1pPr algn="l" defTabSz="914400" rtl="0" eaLnBrk="1" latinLnBrk="0" hangingPunct="1">
              <a:lnSpc>
                <a:spcPct val="90000"/>
              </a:lnSpc>
              <a:spcBef>
                <a:spcPct val="0"/>
              </a:spcBef>
              <a:buNone/>
              <a:defRPr sz="6600" b="1" kern="1200">
                <a:solidFill>
                  <a:schemeClr val="tx1"/>
                </a:solidFill>
                <a:latin typeface="+mn-lt"/>
                <a:ea typeface="+mj-ea"/>
                <a:cs typeface="+mj-cs"/>
              </a:defRPr>
            </a:lvl1pPr>
          </a:lstStyle>
          <a:p>
            <a:r>
              <a:rPr lang="en-US" sz="5400" dirty="0"/>
              <a:t>Ferroelectrics for memory and storage</a:t>
            </a:r>
          </a:p>
        </p:txBody>
      </p:sp>
      <p:sp>
        <p:nvSpPr>
          <p:cNvPr id="3125" name="TextBox 3124">
            <a:extLst>
              <a:ext uri="{FF2B5EF4-FFF2-40B4-BE49-F238E27FC236}">
                <a16:creationId xmlns:a16="http://schemas.microsoft.com/office/drawing/2014/main" xmlns="" id="{254096C6-A15B-13C7-DEE3-8A99DF163108}"/>
              </a:ext>
            </a:extLst>
          </p:cNvPr>
          <p:cNvSpPr txBox="1"/>
          <p:nvPr/>
        </p:nvSpPr>
        <p:spPr>
          <a:xfrm>
            <a:off x="3332488" y="7974742"/>
            <a:ext cx="4977208" cy="600165"/>
          </a:xfrm>
          <a:prstGeom prst="rect">
            <a:avLst/>
          </a:prstGeom>
          <a:noFill/>
        </p:spPr>
        <p:txBody>
          <a:bodyPr wrap="square" rtlCol="0">
            <a:spAutoFit/>
          </a:bodyPr>
          <a:lstStyle/>
          <a:p>
            <a:r>
              <a:rPr lang="en-US" sz="3000" b="1" dirty="0"/>
              <a:t>Ferroelectric Memories</a:t>
            </a:r>
          </a:p>
        </p:txBody>
      </p:sp>
      <p:grpSp>
        <p:nvGrpSpPr>
          <p:cNvPr id="3126" name="Group 3125">
            <a:extLst>
              <a:ext uri="{FF2B5EF4-FFF2-40B4-BE49-F238E27FC236}">
                <a16:creationId xmlns:a16="http://schemas.microsoft.com/office/drawing/2014/main" xmlns="" id="{BBAAFC60-4154-EE98-E5C5-3A1EA12F76FE}"/>
              </a:ext>
            </a:extLst>
          </p:cNvPr>
          <p:cNvGrpSpPr/>
          <p:nvPr/>
        </p:nvGrpSpPr>
        <p:grpSpPr>
          <a:xfrm>
            <a:off x="1306291" y="1625182"/>
            <a:ext cx="8140192" cy="6243742"/>
            <a:chOff x="6029146" y="1625182"/>
            <a:chExt cx="11255046" cy="7661785"/>
          </a:xfrm>
        </p:grpSpPr>
        <p:pic>
          <p:nvPicPr>
            <p:cNvPr id="3127" name="Picture 3126">
              <a:extLst>
                <a:ext uri="{FF2B5EF4-FFF2-40B4-BE49-F238E27FC236}">
                  <a16:creationId xmlns:a16="http://schemas.microsoft.com/office/drawing/2014/main" xmlns="" id="{9CF0EF7C-6749-DFE7-B90B-3D08FE8B4903}"/>
                </a:ext>
              </a:extLst>
            </p:cNvPr>
            <p:cNvPicPr>
              <a:picLocks noChangeAspect="1"/>
            </p:cNvPicPr>
            <p:nvPr/>
          </p:nvPicPr>
          <p:blipFill>
            <a:blip r:embed="rId4"/>
            <a:stretch>
              <a:fillRect/>
            </a:stretch>
          </p:blipFill>
          <p:spPr>
            <a:xfrm>
              <a:off x="11662620" y="1957579"/>
              <a:ext cx="5621572" cy="6005275"/>
            </a:xfrm>
            <a:prstGeom prst="rect">
              <a:avLst/>
            </a:prstGeom>
          </p:spPr>
        </p:pic>
        <p:sp>
          <p:nvSpPr>
            <p:cNvPr id="3128" name="TextBox 3127">
              <a:extLst>
                <a:ext uri="{FF2B5EF4-FFF2-40B4-BE49-F238E27FC236}">
                  <a16:creationId xmlns:a16="http://schemas.microsoft.com/office/drawing/2014/main" xmlns="" id="{1143795F-DEA9-4946-D066-6D7AE457832C}"/>
                </a:ext>
              </a:extLst>
            </p:cNvPr>
            <p:cNvSpPr txBox="1"/>
            <p:nvPr/>
          </p:nvSpPr>
          <p:spPr>
            <a:xfrm>
              <a:off x="13233868" y="7597707"/>
              <a:ext cx="2170017" cy="646330"/>
            </a:xfrm>
            <a:prstGeom prst="rect">
              <a:avLst/>
            </a:prstGeom>
            <a:noFill/>
          </p:spPr>
          <p:txBody>
            <a:bodyPr wrap="none" rtlCol="0">
              <a:spAutoFit/>
            </a:bodyPr>
            <a:lstStyle/>
            <a:p>
              <a:r>
                <a:rPr lang="en-US" sz="3300" dirty="0"/>
                <a:t>Voltage, </a:t>
              </a:r>
              <a:r>
                <a:rPr lang="en-US" sz="3300" i="1" dirty="0"/>
                <a:t>V</a:t>
              </a:r>
            </a:p>
          </p:txBody>
        </p:sp>
        <p:cxnSp>
          <p:nvCxnSpPr>
            <p:cNvPr id="3129" name="Straight Arrow Connector 3128">
              <a:extLst>
                <a:ext uri="{FF2B5EF4-FFF2-40B4-BE49-F238E27FC236}">
                  <a16:creationId xmlns:a16="http://schemas.microsoft.com/office/drawing/2014/main" xmlns="" id="{7374835E-E849-A06B-DA48-D828AD6BD5E3}"/>
                </a:ext>
              </a:extLst>
            </p:cNvPr>
            <p:cNvCxnSpPr>
              <a:cxnSpLocks/>
            </p:cNvCxnSpPr>
            <p:nvPr/>
          </p:nvCxnSpPr>
          <p:spPr>
            <a:xfrm flipV="1">
              <a:off x="11767257" y="3170016"/>
              <a:ext cx="0" cy="6022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30" name="Straight Connector 3129">
              <a:extLst>
                <a:ext uri="{FF2B5EF4-FFF2-40B4-BE49-F238E27FC236}">
                  <a16:creationId xmlns:a16="http://schemas.microsoft.com/office/drawing/2014/main" xmlns="" id="{98AD3C0D-B503-B879-315D-FC60BCBAD6D9}"/>
                </a:ext>
              </a:extLst>
            </p:cNvPr>
            <p:cNvCxnSpPr>
              <a:cxnSpLocks/>
            </p:cNvCxnSpPr>
            <p:nvPr/>
          </p:nvCxnSpPr>
          <p:spPr>
            <a:xfrm>
              <a:off x="14428179" y="1828125"/>
              <a:ext cx="0" cy="5913279"/>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31" name="Straight Connector 3130">
              <a:extLst>
                <a:ext uri="{FF2B5EF4-FFF2-40B4-BE49-F238E27FC236}">
                  <a16:creationId xmlns:a16="http://schemas.microsoft.com/office/drawing/2014/main" xmlns="" id="{76CAFF24-2BAA-657C-3826-A722E8ED56E4}"/>
                </a:ext>
              </a:extLst>
            </p:cNvPr>
            <p:cNvCxnSpPr>
              <a:cxnSpLocks/>
            </p:cNvCxnSpPr>
            <p:nvPr/>
          </p:nvCxnSpPr>
          <p:spPr>
            <a:xfrm flipH="1">
              <a:off x="12193938" y="5101804"/>
              <a:ext cx="4962574" cy="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132" name="TextBox 3131">
              <a:extLst>
                <a:ext uri="{FF2B5EF4-FFF2-40B4-BE49-F238E27FC236}">
                  <a16:creationId xmlns:a16="http://schemas.microsoft.com/office/drawing/2014/main" xmlns="" id="{7EC5BBE7-8486-BFBD-61FC-A062C2179DF1}"/>
                </a:ext>
              </a:extLst>
            </p:cNvPr>
            <p:cNvSpPr txBox="1"/>
            <p:nvPr/>
          </p:nvSpPr>
          <p:spPr>
            <a:xfrm rot="16200000">
              <a:off x="10144612" y="4866849"/>
              <a:ext cx="3193141" cy="893649"/>
            </a:xfrm>
            <a:prstGeom prst="rect">
              <a:avLst/>
            </a:prstGeom>
            <a:noFill/>
          </p:spPr>
          <p:txBody>
            <a:bodyPr wrap="none" rtlCol="0">
              <a:spAutoFit/>
            </a:bodyPr>
            <a:lstStyle/>
            <a:p>
              <a:r>
                <a:rPr lang="en-US" dirty="0"/>
                <a:t>Polarization</a:t>
              </a:r>
              <a:r>
                <a:rPr lang="en-US" sz="3300" dirty="0"/>
                <a:t>, </a:t>
              </a:r>
              <a:r>
                <a:rPr lang="en-US" sz="3300" i="1" dirty="0"/>
                <a:t>P</a:t>
              </a:r>
            </a:p>
          </p:txBody>
        </p:sp>
        <p:grpSp>
          <p:nvGrpSpPr>
            <p:cNvPr id="3133" name="Group 3132">
              <a:extLst>
                <a:ext uri="{FF2B5EF4-FFF2-40B4-BE49-F238E27FC236}">
                  <a16:creationId xmlns:a16="http://schemas.microsoft.com/office/drawing/2014/main" xmlns="" id="{3529013F-3BC4-E6F4-8C7A-9A8ABC45B892}"/>
                </a:ext>
              </a:extLst>
            </p:cNvPr>
            <p:cNvGrpSpPr/>
            <p:nvPr/>
          </p:nvGrpSpPr>
          <p:grpSpPr>
            <a:xfrm>
              <a:off x="7135081" y="8208021"/>
              <a:ext cx="1533619" cy="1078947"/>
              <a:chOff x="9029700" y="7658100"/>
              <a:chExt cx="1928661" cy="1283575"/>
            </a:xfrm>
          </p:grpSpPr>
          <p:sp>
            <p:nvSpPr>
              <p:cNvPr id="3144" name="TextBox 3143">
                <a:extLst>
                  <a:ext uri="{FF2B5EF4-FFF2-40B4-BE49-F238E27FC236}">
                    <a16:creationId xmlns:a16="http://schemas.microsoft.com/office/drawing/2014/main" xmlns="" id="{981ACE8F-C27E-272C-444E-5353D9011978}"/>
                  </a:ext>
                </a:extLst>
              </p:cNvPr>
              <p:cNvSpPr txBox="1"/>
              <p:nvPr/>
            </p:nvSpPr>
            <p:spPr>
              <a:xfrm>
                <a:off x="9029700" y="7658100"/>
                <a:ext cx="1240393" cy="713989"/>
              </a:xfrm>
              <a:prstGeom prst="rect">
                <a:avLst/>
              </a:prstGeom>
              <a:noFill/>
            </p:spPr>
            <p:txBody>
              <a:bodyPr wrap="none" rtlCol="0">
                <a:spAutoFit/>
              </a:bodyPr>
              <a:lstStyle/>
              <a:p>
                <a:r>
                  <a:rPr lang="en-US" sz="3000" dirty="0">
                    <a:solidFill>
                      <a:srgbClr val="008000"/>
                    </a:solidFill>
                  </a:rPr>
                  <a:t>Hf</a:t>
                </a:r>
                <a:r>
                  <a:rPr lang="en-US" sz="3000" baseline="30000" dirty="0">
                    <a:solidFill>
                      <a:srgbClr val="008000"/>
                    </a:solidFill>
                  </a:rPr>
                  <a:t>4+</a:t>
                </a:r>
              </a:p>
            </p:txBody>
          </p:sp>
          <p:sp>
            <p:nvSpPr>
              <p:cNvPr id="3145" name="TextBox 3144">
                <a:extLst>
                  <a:ext uri="{FF2B5EF4-FFF2-40B4-BE49-F238E27FC236}">
                    <a16:creationId xmlns:a16="http://schemas.microsoft.com/office/drawing/2014/main" xmlns="" id="{99C79751-AFE3-28BE-7FAE-84960F0ECC5F}"/>
                  </a:ext>
                </a:extLst>
              </p:cNvPr>
              <p:cNvSpPr txBox="1"/>
              <p:nvPr/>
            </p:nvSpPr>
            <p:spPr>
              <a:xfrm>
                <a:off x="10218120" y="7677979"/>
                <a:ext cx="740241" cy="600165"/>
              </a:xfrm>
              <a:prstGeom prst="rect">
                <a:avLst/>
              </a:prstGeom>
              <a:noFill/>
            </p:spPr>
            <p:txBody>
              <a:bodyPr wrap="none" rtlCol="0">
                <a:spAutoFit/>
              </a:bodyPr>
              <a:lstStyle/>
              <a:p>
                <a:r>
                  <a:rPr lang="en-US" sz="3000" dirty="0">
                    <a:solidFill>
                      <a:srgbClr val="FF0000"/>
                    </a:solidFill>
                  </a:rPr>
                  <a:t>O</a:t>
                </a:r>
                <a:r>
                  <a:rPr lang="en-US" sz="3000" baseline="30000" dirty="0">
                    <a:solidFill>
                      <a:srgbClr val="FF0000"/>
                    </a:solidFill>
                  </a:rPr>
                  <a:t>2-</a:t>
                </a:r>
              </a:p>
            </p:txBody>
          </p:sp>
          <p:pic>
            <p:nvPicPr>
              <p:cNvPr id="3146" name="Picture 3145">
                <a:extLst>
                  <a:ext uri="{FF2B5EF4-FFF2-40B4-BE49-F238E27FC236}">
                    <a16:creationId xmlns:a16="http://schemas.microsoft.com/office/drawing/2014/main" xmlns="" id="{EDAFBA99-DCF9-8568-17AB-BC95318B04F5}"/>
                  </a:ext>
                </a:extLst>
              </p:cNvPr>
              <p:cNvPicPr>
                <a:picLocks noChangeAspect="1"/>
              </p:cNvPicPr>
              <p:nvPr/>
            </p:nvPicPr>
            <p:blipFill>
              <a:blip r:embed="rId5" cstate="print"/>
              <a:stretch>
                <a:fillRect/>
              </a:stretch>
            </p:blipFill>
            <p:spPr>
              <a:xfrm>
                <a:off x="10425129" y="8485269"/>
                <a:ext cx="393988" cy="400051"/>
              </a:xfrm>
              <a:prstGeom prst="rect">
                <a:avLst/>
              </a:prstGeom>
            </p:spPr>
          </p:pic>
          <p:pic>
            <p:nvPicPr>
              <p:cNvPr id="3147" name="Picture 3146">
                <a:extLst>
                  <a:ext uri="{FF2B5EF4-FFF2-40B4-BE49-F238E27FC236}">
                    <a16:creationId xmlns:a16="http://schemas.microsoft.com/office/drawing/2014/main" xmlns="" id="{8A087339-58D6-F4EB-9E21-434202D87DD2}"/>
                  </a:ext>
                </a:extLst>
              </p:cNvPr>
              <p:cNvPicPr>
                <a:picLocks noChangeAspect="1"/>
              </p:cNvPicPr>
              <p:nvPr/>
            </p:nvPicPr>
            <p:blipFill>
              <a:blip r:embed="rId6" cstate="print"/>
              <a:stretch>
                <a:fillRect/>
              </a:stretch>
            </p:blipFill>
            <p:spPr>
              <a:xfrm>
                <a:off x="9229831" y="8293975"/>
                <a:ext cx="666076" cy="647700"/>
              </a:xfrm>
              <a:prstGeom prst="rect">
                <a:avLst/>
              </a:prstGeom>
            </p:spPr>
          </p:pic>
        </p:grpSp>
        <p:pic>
          <p:nvPicPr>
            <p:cNvPr id="3134" name="Picture 3133">
              <a:extLst>
                <a:ext uri="{FF2B5EF4-FFF2-40B4-BE49-F238E27FC236}">
                  <a16:creationId xmlns:a16="http://schemas.microsoft.com/office/drawing/2014/main" xmlns="" id="{CBCAC0E0-5A3F-B4CD-2485-005E10F41290}"/>
                </a:ext>
              </a:extLst>
            </p:cNvPr>
            <p:cNvPicPr>
              <a:picLocks noChangeAspect="1"/>
            </p:cNvPicPr>
            <p:nvPr/>
          </p:nvPicPr>
          <p:blipFill>
            <a:blip r:embed="rId7" cstate="print"/>
            <a:stretch>
              <a:fillRect/>
            </a:stretch>
          </p:blipFill>
          <p:spPr>
            <a:xfrm>
              <a:off x="6029146" y="1625182"/>
              <a:ext cx="4027557" cy="2468502"/>
            </a:xfrm>
            <a:prstGeom prst="rect">
              <a:avLst/>
            </a:prstGeom>
          </p:spPr>
        </p:pic>
        <p:pic>
          <p:nvPicPr>
            <p:cNvPr id="3135" name="Picture 3134">
              <a:extLst>
                <a:ext uri="{FF2B5EF4-FFF2-40B4-BE49-F238E27FC236}">
                  <a16:creationId xmlns:a16="http://schemas.microsoft.com/office/drawing/2014/main" xmlns="" id="{2DCCF8E9-E91A-37ED-09EC-9CFA16687935}"/>
                </a:ext>
              </a:extLst>
            </p:cNvPr>
            <p:cNvPicPr>
              <a:picLocks noChangeAspect="1"/>
            </p:cNvPicPr>
            <p:nvPr/>
          </p:nvPicPr>
          <p:blipFill>
            <a:blip r:embed="rId8" cstate="print"/>
            <a:stretch>
              <a:fillRect/>
            </a:stretch>
          </p:blipFill>
          <p:spPr>
            <a:xfrm flipV="1">
              <a:off x="6029146" y="5492301"/>
              <a:ext cx="3962403" cy="2352376"/>
            </a:xfrm>
            <a:prstGeom prst="rect">
              <a:avLst/>
            </a:prstGeom>
          </p:spPr>
        </p:pic>
        <p:sp>
          <p:nvSpPr>
            <p:cNvPr id="3136" name="TextBox 3135">
              <a:extLst>
                <a:ext uri="{FF2B5EF4-FFF2-40B4-BE49-F238E27FC236}">
                  <a16:creationId xmlns:a16="http://schemas.microsoft.com/office/drawing/2014/main" xmlns="" id="{DF0E729C-9EBA-1B66-2712-8F1EAFAD332E}"/>
                </a:ext>
              </a:extLst>
            </p:cNvPr>
            <p:cNvSpPr txBox="1"/>
            <p:nvPr/>
          </p:nvSpPr>
          <p:spPr>
            <a:xfrm>
              <a:off x="13656810" y="2554008"/>
              <a:ext cx="507832" cy="553998"/>
            </a:xfrm>
            <a:prstGeom prst="rect">
              <a:avLst/>
            </a:prstGeom>
            <a:noFill/>
          </p:spPr>
          <p:txBody>
            <a:bodyPr wrap="none" rtlCol="0">
              <a:spAutoFit/>
            </a:bodyPr>
            <a:lstStyle/>
            <a:p>
              <a:r>
                <a:rPr lang="en-US" i="1" dirty="0"/>
                <a:t>P</a:t>
              </a:r>
            </a:p>
          </p:txBody>
        </p:sp>
        <p:sp>
          <p:nvSpPr>
            <p:cNvPr id="3137" name="Down Arrow 49">
              <a:extLst>
                <a:ext uri="{FF2B5EF4-FFF2-40B4-BE49-F238E27FC236}">
                  <a16:creationId xmlns:a16="http://schemas.microsoft.com/office/drawing/2014/main" xmlns="" id="{BFFEEF58-203D-EFF2-2E9B-3C2128DD3252}"/>
                </a:ext>
              </a:extLst>
            </p:cNvPr>
            <p:cNvSpPr/>
            <p:nvPr/>
          </p:nvSpPr>
          <p:spPr>
            <a:xfrm rot="10800000">
              <a:off x="10236973" y="2115696"/>
              <a:ext cx="682455"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8" name="TextBox 3137">
              <a:extLst>
                <a:ext uri="{FF2B5EF4-FFF2-40B4-BE49-F238E27FC236}">
                  <a16:creationId xmlns:a16="http://schemas.microsoft.com/office/drawing/2014/main" xmlns="" id="{7CC40FB4-4B3D-E3DA-8CC6-AB3F22D838E1}"/>
                </a:ext>
              </a:extLst>
            </p:cNvPr>
            <p:cNvSpPr txBox="1"/>
            <p:nvPr/>
          </p:nvSpPr>
          <p:spPr>
            <a:xfrm>
              <a:off x="14796600" y="6516748"/>
              <a:ext cx="861733" cy="679819"/>
            </a:xfrm>
            <a:prstGeom prst="rect">
              <a:avLst/>
            </a:prstGeom>
            <a:noFill/>
          </p:spPr>
          <p:txBody>
            <a:bodyPr wrap="none" rtlCol="0">
              <a:spAutoFit/>
            </a:bodyPr>
            <a:lstStyle/>
            <a:p>
              <a:r>
                <a:rPr lang="en-US" i="1" dirty="0"/>
                <a:t>-P</a:t>
              </a:r>
            </a:p>
          </p:txBody>
        </p:sp>
        <p:sp>
          <p:nvSpPr>
            <p:cNvPr id="3139" name="Down Arrow 51">
              <a:extLst>
                <a:ext uri="{FF2B5EF4-FFF2-40B4-BE49-F238E27FC236}">
                  <a16:creationId xmlns:a16="http://schemas.microsoft.com/office/drawing/2014/main" xmlns="" id="{49AFE195-C5C8-F52F-6FB6-270448DF5D33}"/>
                </a:ext>
              </a:extLst>
            </p:cNvPr>
            <p:cNvSpPr/>
            <p:nvPr/>
          </p:nvSpPr>
          <p:spPr>
            <a:xfrm>
              <a:off x="10211184" y="6339760"/>
              <a:ext cx="670582" cy="108289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0" name="Oval 3139">
              <a:extLst>
                <a:ext uri="{FF2B5EF4-FFF2-40B4-BE49-F238E27FC236}">
                  <a16:creationId xmlns:a16="http://schemas.microsoft.com/office/drawing/2014/main" xmlns="" id="{31588A40-4D26-FB76-C60B-EA5073269869}"/>
                </a:ext>
              </a:extLst>
            </p:cNvPr>
            <p:cNvSpPr/>
            <p:nvPr/>
          </p:nvSpPr>
          <p:spPr>
            <a:xfrm>
              <a:off x="14254566" y="3049933"/>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41" name="Oval 3140">
              <a:extLst>
                <a:ext uri="{FF2B5EF4-FFF2-40B4-BE49-F238E27FC236}">
                  <a16:creationId xmlns:a16="http://schemas.microsoft.com/office/drawing/2014/main" xmlns="" id="{C37EBAC9-3048-B090-A65D-38001C55BFE9}"/>
                </a:ext>
              </a:extLst>
            </p:cNvPr>
            <p:cNvSpPr/>
            <p:nvPr/>
          </p:nvSpPr>
          <p:spPr>
            <a:xfrm>
              <a:off x="14227444" y="6642639"/>
              <a:ext cx="348712" cy="3022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142" name="Straight Arrow Connector 3141">
              <a:extLst>
                <a:ext uri="{FF2B5EF4-FFF2-40B4-BE49-F238E27FC236}">
                  <a16:creationId xmlns:a16="http://schemas.microsoft.com/office/drawing/2014/main" xmlns="" id="{F1FC134B-D4E8-0E37-5384-399E041B7E3C}"/>
                </a:ext>
              </a:extLst>
            </p:cNvPr>
            <p:cNvCxnSpPr>
              <a:cxnSpLocks/>
              <a:endCxn id="3140" idx="2"/>
            </p:cNvCxnSpPr>
            <p:nvPr/>
          </p:nvCxnSpPr>
          <p:spPr bwMode="auto">
            <a:xfrm>
              <a:off x="11019295" y="2657143"/>
              <a:ext cx="3235270" cy="54389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cxnSp>
          <p:nvCxnSpPr>
            <p:cNvPr id="3143" name="Straight Arrow Connector 3142">
              <a:extLst>
                <a:ext uri="{FF2B5EF4-FFF2-40B4-BE49-F238E27FC236}">
                  <a16:creationId xmlns:a16="http://schemas.microsoft.com/office/drawing/2014/main" xmlns="" id="{A7DEA637-CE2F-DBC7-FB4A-BF76D5A473FA}"/>
                </a:ext>
              </a:extLst>
            </p:cNvPr>
            <p:cNvCxnSpPr>
              <a:cxnSpLocks/>
            </p:cNvCxnSpPr>
            <p:nvPr/>
          </p:nvCxnSpPr>
          <p:spPr bwMode="auto">
            <a:xfrm flipV="1">
              <a:off x="11019295" y="6855090"/>
              <a:ext cx="3184900" cy="341478"/>
            </a:xfrm>
            <a:prstGeom prst="straightConnector1">
              <a:avLst/>
            </a:prstGeom>
            <a:noFill/>
            <a:ln w="22225">
              <a:solidFill>
                <a:schemeClr val="tx1"/>
              </a:solidFill>
              <a:round/>
              <a:headEnd/>
              <a:tailEnd type="triangle"/>
            </a:ln>
            <a:extLst>
              <a:ext uri="{909E8E84-426E-40DD-AFC4-6F175D3DCCD1}">
                <a14:hiddenFill xmlns:a14="http://schemas.microsoft.com/office/drawing/2010/main" xmlns="">
                  <a:noFill/>
                </a14:hiddenFill>
              </a:ext>
            </a:extLst>
          </p:spPr>
        </p:cxnSp>
      </p:grpSp>
      <p:sp>
        <p:nvSpPr>
          <p:cNvPr id="2" name="Rectangle 1">
            <a:extLst>
              <a:ext uri="{FF2B5EF4-FFF2-40B4-BE49-F238E27FC236}">
                <a16:creationId xmlns:a16="http://schemas.microsoft.com/office/drawing/2014/main" xmlns="" id="{E2B5395D-5E56-06C8-3393-5549041C175E}"/>
              </a:ext>
            </a:extLst>
          </p:cNvPr>
          <p:cNvSpPr/>
          <p:nvPr/>
        </p:nvSpPr>
        <p:spPr>
          <a:xfrm>
            <a:off x="16017747" y="9202648"/>
            <a:ext cx="2270253" cy="93535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0" name="TextBox 3149">
            <a:extLst>
              <a:ext uri="{FF2B5EF4-FFF2-40B4-BE49-F238E27FC236}">
                <a16:creationId xmlns:a16="http://schemas.microsoft.com/office/drawing/2014/main" xmlns="" id="{28743996-C18F-63EA-DC85-4B69BB0E97B8}"/>
              </a:ext>
            </a:extLst>
          </p:cNvPr>
          <p:cNvSpPr txBox="1"/>
          <p:nvPr/>
        </p:nvSpPr>
        <p:spPr>
          <a:xfrm>
            <a:off x="1271292" y="9114844"/>
            <a:ext cx="15923172" cy="1061829"/>
          </a:xfrm>
          <a:prstGeom prst="rect">
            <a:avLst/>
          </a:prstGeom>
          <a:solidFill>
            <a:schemeClr val="accent4">
              <a:lumMod val="20000"/>
              <a:lumOff val="80000"/>
            </a:schemeClr>
          </a:solidFill>
        </p:spPr>
        <p:txBody>
          <a:bodyPr wrap="square" rtlCol="0">
            <a:spAutoFit/>
          </a:bodyPr>
          <a:lstStyle/>
          <a:p>
            <a:pPr algn="ctr"/>
            <a:r>
              <a:rPr lang="en-US" sz="3000" dirty="0"/>
              <a:t>Ferroelectric materials have spontaneous electric polarization that can be reversed by applying an external electric field of critical value (coercive field) </a:t>
            </a:r>
          </a:p>
        </p:txBody>
      </p:sp>
      <p:sp>
        <p:nvSpPr>
          <p:cNvPr id="3" name="Slide Number Placeholder 1">
            <a:extLst>
              <a:ext uri="{FF2B5EF4-FFF2-40B4-BE49-F238E27FC236}">
                <a16:creationId xmlns:a16="http://schemas.microsoft.com/office/drawing/2014/main" xmlns="" id="{B884B159-5504-F97A-DF30-8D497C870141}"/>
              </a:ext>
            </a:extLst>
          </p:cNvPr>
          <p:cNvSpPr>
            <a:spLocks noGrp="1"/>
          </p:cNvSpPr>
          <p:nvPr>
            <p:ph type="sldNum" sz="quarter" idx="12"/>
          </p:nvPr>
        </p:nvSpPr>
        <p:spPr>
          <a:xfrm>
            <a:off x="13601700" y="8717758"/>
            <a:ext cx="4114800" cy="547687"/>
          </a:xfrm>
        </p:spPr>
        <p:txBody>
          <a:bodyPr/>
          <a:lstStyle/>
          <a:p>
            <a:fld id="{AE678206-0642-9F48-9727-6B519CB285FA}" type="slidenum">
              <a:rPr lang="en-US"/>
              <a:pPr/>
              <a:t>9</a:t>
            </a:fld>
            <a:endParaRPr lang="en-US" dirty="0"/>
          </a:p>
        </p:txBody>
      </p:sp>
      <p:cxnSp>
        <p:nvCxnSpPr>
          <p:cNvPr id="4" name="Straight Arrow Connector 3">
            <a:extLst>
              <a:ext uri="{FF2B5EF4-FFF2-40B4-BE49-F238E27FC236}">
                <a16:creationId xmlns:a16="http://schemas.microsoft.com/office/drawing/2014/main" xmlns="" id="{32B0DE23-FBCC-7938-58C2-C45C5553CF3C}"/>
              </a:ext>
            </a:extLst>
          </p:cNvPr>
          <p:cNvCxnSpPr>
            <a:cxnSpLocks/>
          </p:cNvCxnSpPr>
          <p:nvPr/>
        </p:nvCxnSpPr>
        <p:spPr>
          <a:xfrm>
            <a:off x="8704557" y="6817428"/>
            <a:ext cx="741927"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16760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TotalTime>
  <Words>1603</Words>
  <Application>Microsoft Office PowerPoint</Application>
  <PresentationFormat>Custom</PresentationFormat>
  <Paragraphs>218</Paragraphs>
  <Slides>20</Slides>
  <Notes>15</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20</vt:i4>
      </vt:variant>
    </vt:vector>
  </HeadingPairs>
  <TitlesOfParts>
    <vt:vector size="38" baseType="lpstr">
      <vt:lpstr>Arial</vt:lpstr>
      <vt:lpstr>Calibri</vt:lpstr>
      <vt:lpstr>Open Sans</vt:lpstr>
      <vt:lpstr>Open Sans Bold</vt:lpstr>
      <vt:lpstr>Canva Sans</vt:lpstr>
      <vt:lpstr>Times New Roman</vt:lpstr>
      <vt:lpstr>Canva Sans Bold</vt:lpstr>
      <vt:lpstr>Tahoma</vt:lpstr>
      <vt:lpstr>Wingdings</vt:lpstr>
      <vt:lpstr>Roboto</vt:lpstr>
      <vt:lpstr>NimbusRomNo9L</vt:lpstr>
      <vt:lpstr>CMR10</vt:lpstr>
      <vt:lpstr>CMMI10</vt:lpstr>
      <vt:lpstr>CMMI7</vt:lpstr>
      <vt:lpstr>CMSY10</vt:lpstr>
      <vt:lpstr>Calibri Light</vt: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Minimalist Thesis Defense Presentation</dc:title>
  <cp:lastModifiedBy>dipankar deori</cp:lastModifiedBy>
  <cp:revision>12</cp:revision>
  <dcterms:created xsi:type="dcterms:W3CDTF">2006-08-16T00:00:00Z</dcterms:created>
  <dcterms:modified xsi:type="dcterms:W3CDTF">2024-09-26T21:11:53Z</dcterms:modified>
  <dc:identifier>DAGR4IJabdU</dc:identifier>
</cp:coreProperties>
</file>